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ing Slide">
    <p:bg>
      <p:bgPr>
        <a:solidFill>
          <a:srgbClr val="2679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615" y="1588134"/>
            <a:ext cx="7358063" cy="2481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59795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-1"/>
            <a:ext cx="9144000" cy="1182077"/>
          </a:xfrm>
          <a:prstGeom prst="rect">
            <a:avLst/>
          </a:prstGeom>
          <a:solidFill>
            <a:srgbClr val="2679A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9263" defTabSz="457200"/>
            <a:endParaRPr lang="en-US" sz="2800" dirty="0">
              <a:solidFill>
                <a:prstClr val="white"/>
              </a:solidFill>
              <a:latin typeface="Pacifico"/>
              <a:cs typeface="Pacifico"/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0" y="1182076"/>
            <a:ext cx="9144000" cy="0"/>
          </a:xfrm>
          <a:prstGeom prst="line">
            <a:avLst/>
          </a:prstGeom>
          <a:ln>
            <a:solidFill>
              <a:srgbClr val="DF534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93808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117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2679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253714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SECTION TITLE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99217"/>
            <a:ext cx="7772400" cy="52038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51080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Dark">
    <p:bg>
      <p:bgPr>
        <a:solidFill>
          <a:srgbClr val="0A0D2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SHS logos-04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160" y="-28448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4488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Light">
    <p:bg>
      <p:bgPr>
        <a:solidFill>
          <a:srgbClr val="9A9A9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SHS logos-04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160" y="-28448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74517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140200"/>
          </a:xfrm>
        </p:spPr>
        <p:txBody>
          <a:bodyPr>
            <a:normAutofit/>
          </a:bodyPr>
          <a:lstStyle>
            <a:lvl1pPr>
              <a:defRPr sz="2800">
                <a:latin typeface="Neutraface Text Book" pitchFamily="50" charset="0"/>
              </a:defRPr>
            </a:lvl1pPr>
            <a:lvl2pPr>
              <a:defRPr sz="2400">
                <a:latin typeface="Neutraface Text Book" pitchFamily="50" charset="0"/>
              </a:defRPr>
            </a:lvl2pPr>
            <a:lvl3pPr>
              <a:defRPr sz="2000">
                <a:latin typeface="Neutraface Text Book" pitchFamily="50" charset="0"/>
              </a:defRPr>
            </a:lvl3pPr>
            <a:lvl4pPr>
              <a:defRPr sz="1800">
                <a:latin typeface="Neutraface Text Book" pitchFamily="50" charset="0"/>
              </a:defRPr>
            </a:lvl4pPr>
            <a:lvl5pPr>
              <a:defRPr sz="1800">
                <a:latin typeface="Neutraface Text Book" pitchFamily="50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9144000" cy="1182077"/>
          </a:xfrm>
          <a:prstGeom prst="rect">
            <a:avLst/>
          </a:prstGeom>
          <a:solidFill>
            <a:srgbClr val="2679A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9263" defTabSz="457200"/>
            <a:endParaRPr lang="en-US" sz="2800" dirty="0">
              <a:solidFill>
                <a:prstClr val="white"/>
              </a:solidFill>
              <a:latin typeface="Pacifico"/>
              <a:cs typeface="Pacifico"/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0" y="1182076"/>
            <a:ext cx="9144000" cy="0"/>
          </a:xfrm>
          <a:prstGeom prst="line">
            <a:avLst/>
          </a:prstGeom>
          <a:ln>
            <a:solidFill>
              <a:srgbClr val="DF534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101600"/>
            <a:ext cx="8229600" cy="9652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15564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3822192" cy="4058920"/>
          </a:xfrm>
        </p:spPr>
        <p:txBody>
          <a:bodyPr>
            <a:normAutofit/>
          </a:bodyPr>
          <a:lstStyle>
            <a:lvl1pPr>
              <a:defRPr sz="2400">
                <a:latin typeface="Neutraface Text Book" pitchFamily="50" charset="0"/>
              </a:defRPr>
            </a:lvl1pPr>
            <a:lvl2pPr>
              <a:defRPr sz="2000">
                <a:latin typeface="Neutraface Text Book" pitchFamily="50" charset="0"/>
              </a:defRPr>
            </a:lvl2pPr>
            <a:lvl3pPr>
              <a:defRPr sz="1800">
                <a:latin typeface="Neutraface Text Book" pitchFamily="50" charset="0"/>
              </a:defRPr>
            </a:lvl3pPr>
            <a:lvl4pPr>
              <a:defRPr sz="1600">
                <a:latin typeface="Neutraface Text Book" pitchFamily="50" charset="0"/>
              </a:defRPr>
            </a:lvl4pPr>
            <a:lvl5pPr>
              <a:defRPr sz="1600">
                <a:latin typeface="Neutraface Text Book" pitchFamily="50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46320" y="1600201"/>
            <a:ext cx="3816000" cy="4058921"/>
          </a:xfrm>
        </p:spPr>
        <p:txBody>
          <a:bodyPr>
            <a:normAutofit/>
          </a:bodyPr>
          <a:lstStyle>
            <a:lvl1pPr>
              <a:defRPr sz="2400">
                <a:latin typeface="Neutraface Text Book" pitchFamily="50" charset="0"/>
              </a:defRPr>
            </a:lvl1pPr>
            <a:lvl2pPr>
              <a:defRPr sz="2000">
                <a:latin typeface="Neutraface Text Book" pitchFamily="50" charset="0"/>
              </a:defRPr>
            </a:lvl2pPr>
            <a:lvl3pPr>
              <a:defRPr sz="1800">
                <a:latin typeface="Neutraface Text Book" pitchFamily="50" charset="0"/>
              </a:defRPr>
            </a:lvl3pPr>
            <a:lvl4pPr>
              <a:defRPr sz="1600">
                <a:latin typeface="Neutraface Text Book" pitchFamily="50" charset="0"/>
              </a:defRPr>
            </a:lvl4pPr>
            <a:lvl5pPr>
              <a:defRPr sz="1600">
                <a:latin typeface="Neutraface Text Book" pitchFamily="50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-1"/>
            <a:ext cx="9144000" cy="1182077"/>
          </a:xfrm>
          <a:prstGeom prst="rect">
            <a:avLst/>
          </a:prstGeom>
          <a:solidFill>
            <a:srgbClr val="2679A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9263" defTabSz="457200"/>
            <a:endParaRPr lang="en-US" sz="2800" dirty="0">
              <a:solidFill>
                <a:prstClr val="white"/>
              </a:solidFill>
              <a:latin typeface="Pacifico"/>
              <a:cs typeface="Pacifico"/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0" y="1182076"/>
            <a:ext cx="9144000" cy="0"/>
          </a:xfrm>
          <a:prstGeom prst="line">
            <a:avLst/>
          </a:prstGeom>
          <a:ln>
            <a:solidFill>
              <a:srgbClr val="DF534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98735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8160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Neutraface Text Bold" pitchFamily="50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816000" cy="3555365"/>
          </a:xfrm>
        </p:spPr>
        <p:txBody>
          <a:bodyPr>
            <a:normAutofit/>
          </a:bodyPr>
          <a:lstStyle>
            <a:lvl1pPr>
              <a:defRPr sz="2000">
                <a:latin typeface="Neutraface Text Book" pitchFamily="50" charset="0"/>
              </a:defRPr>
            </a:lvl1pPr>
            <a:lvl2pPr>
              <a:defRPr sz="1800">
                <a:latin typeface="Neutraface Text Book" pitchFamily="50" charset="0"/>
              </a:defRPr>
            </a:lvl2pPr>
            <a:lvl3pPr>
              <a:defRPr sz="1600">
                <a:latin typeface="Neutraface Text Book" pitchFamily="50" charset="0"/>
              </a:defRPr>
            </a:lvl3pPr>
            <a:lvl4pPr>
              <a:defRPr sz="1400">
                <a:latin typeface="Neutraface Text Book" pitchFamily="50" charset="0"/>
              </a:defRPr>
            </a:lvl4pPr>
            <a:lvl5pPr>
              <a:defRPr sz="1400">
                <a:latin typeface="Neutraface Text Book" pitchFamily="50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0800" y="1535113"/>
            <a:ext cx="3816000" cy="639762"/>
          </a:xfrm>
        </p:spPr>
        <p:txBody>
          <a:bodyPr anchor="b">
            <a:normAutofit/>
          </a:bodyPr>
          <a:lstStyle>
            <a:lvl1pPr marL="0" indent="0">
              <a:buNone/>
              <a:defRPr lang="en-US" sz="2000" b="1" kern="1200" dirty="0" smtClean="0">
                <a:solidFill>
                  <a:schemeClr val="tx1"/>
                </a:solidFill>
                <a:latin typeface="Neutraface Text Bold" pitchFamily="50" charset="0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0800" y="2174875"/>
            <a:ext cx="3816000" cy="3555365"/>
          </a:xfr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Font typeface="Arial" pitchFamily="34" charset="0"/>
              <a:defRPr lang="en-US" sz="1800" kern="1200" dirty="0" smtClean="0">
                <a:solidFill>
                  <a:schemeClr val="tx1"/>
                </a:solidFill>
                <a:latin typeface="Neutraface Text Book" pitchFamily="50" charset="0"/>
                <a:ea typeface="+mn-ea"/>
                <a:cs typeface="+mn-cs"/>
              </a:defRPr>
            </a:lvl1pPr>
            <a:lvl2pPr algn="l" defTabSz="914400" rtl="0" eaLnBrk="1" latinLnBrk="0" hangingPunct="1">
              <a:spcBef>
                <a:spcPct val="20000"/>
              </a:spcBef>
              <a:buFont typeface="Arial" pitchFamily="34" charset="0"/>
              <a:defRPr lang="en-US" sz="1800" kern="1200" dirty="0" smtClean="0">
                <a:solidFill>
                  <a:schemeClr val="tx1"/>
                </a:solidFill>
                <a:latin typeface="Neutraface Text Book" pitchFamily="50" charset="0"/>
                <a:ea typeface="+mn-ea"/>
                <a:cs typeface="+mn-cs"/>
              </a:defRPr>
            </a:lvl2pPr>
            <a:lvl3pPr algn="l" defTabSz="914400" rtl="0" eaLnBrk="1" latinLnBrk="0" hangingPunct="1">
              <a:spcBef>
                <a:spcPct val="20000"/>
              </a:spcBef>
              <a:buFont typeface="Arial" pitchFamily="34" charset="0"/>
              <a:defRPr lang="en-US" sz="1800" kern="1200" dirty="0" smtClean="0">
                <a:solidFill>
                  <a:schemeClr val="tx1"/>
                </a:solidFill>
                <a:latin typeface="Neutraface Text Book" pitchFamily="50" charset="0"/>
                <a:ea typeface="+mn-ea"/>
                <a:cs typeface="+mn-cs"/>
              </a:defRPr>
            </a:lvl3pPr>
            <a:lvl4pPr algn="l" defTabSz="914400" rtl="0" eaLnBrk="1" latinLnBrk="0" hangingPunct="1">
              <a:spcBef>
                <a:spcPct val="20000"/>
              </a:spcBef>
              <a:buFont typeface="Arial" pitchFamily="34" charset="0"/>
              <a:defRPr lang="en-US" sz="1800" kern="1200" dirty="0" smtClean="0">
                <a:solidFill>
                  <a:schemeClr val="tx1"/>
                </a:solidFill>
                <a:latin typeface="Neutraface Text Book" pitchFamily="50" charset="0"/>
                <a:ea typeface="+mn-ea"/>
                <a:cs typeface="+mn-cs"/>
              </a:defRPr>
            </a:lvl4pPr>
            <a:lvl5pPr algn="l" defTabSz="914400" rtl="0" eaLnBrk="1" latinLnBrk="0" hangingPunct="1">
              <a:spcBef>
                <a:spcPct val="20000"/>
              </a:spcBef>
              <a:buFont typeface="Arial" pitchFamily="34" charset="0"/>
              <a:defRPr lang="en-GB" sz="1800" kern="1200" dirty="0">
                <a:solidFill>
                  <a:schemeClr val="tx1"/>
                </a:solidFill>
                <a:latin typeface="Neutraface Text Book" pitchFamily="50" charset="0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-1"/>
            <a:ext cx="9144000" cy="1182077"/>
          </a:xfrm>
          <a:prstGeom prst="rect">
            <a:avLst/>
          </a:prstGeom>
          <a:solidFill>
            <a:srgbClr val="2679A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9263" defTabSz="457200"/>
            <a:endParaRPr lang="en-US" sz="2800" dirty="0">
              <a:solidFill>
                <a:prstClr val="white"/>
              </a:solidFill>
              <a:latin typeface="Pacifico"/>
              <a:cs typeface="Pacifico"/>
            </a:endParaRPr>
          </a:p>
        </p:txBody>
      </p:sp>
      <p:cxnSp>
        <p:nvCxnSpPr>
          <p:cNvPr id="11" name="Straight Connector 10"/>
          <p:cNvCxnSpPr/>
          <p:nvPr userDrawn="1"/>
        </p:nvCxnSpPr>
        <p:spPr>
          <a:xfrm flipH="1">
            <a:off x="0" y="1182076"/>
            <a:ext cx="9144000" cy="0"/>
          </a:xfrm>
          <a:prstGeom prst="line">
            <a:avLst/>
          </a:prstGeom>
          <a:ln>
            <a:solidFill>
              <a:srgbClr val="DF534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7267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-1"/>
            <a:ext cx="9144000" cy="1182077"/>
          </a:xfrm>
          <a:prstGeom prst="rect">
            <a:avLst/>
          </a:prstGeom>
          <a:solidFill>
            <a:srgbClr val="2679A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9263" defTabSz="457200"/>
            <a:endParaRPr lang="en-US" sz="2800" dirty="0">
              <a:solidFill>
                <a:prstClr val="white"/>
              </a:solidFill>
              <a:latin typeface="Pacifico"/>
              <a:cs typeface="Pacifico"/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0" y="1182076"/>
            <a:ext cx="9144000" cy="0"/>
          </a:xfrm>
          <a:prstGeom prst="line">
            <a:avLst/>
          </a:prstGeom>
          <a:ln>
            <a:solidFill>
              <a:srgbClr val="DF534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TITLE</a:t>
            </a:r>
            <a:endParaRPr lang="en-GB" dirty="0"/>
          </a:p>
        </p:txBody>
      </p:sp>
      <p:sp>
        <p:nvSpPr>
          <p:cNvPr id="5" name="Oval 4"/>
          <p:cNvSpPr/>
          <p:nvPr userDrawn="1"/>
        </p:nvSpPr>
        <p:spPr>
          <a:xfrm>
            <a:off x="2713757" y="1729274"/>
            <a:ext cx="3716485" cy="3716485"/>
          </a:xfrm>
          <a:prstGeom prst="ellipse">
            <a:avLst/>
          </a:prstGeom>
          <a:solidFill>
            <a:srgbClr val="DF53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4000" dirty="0">
              <a:solidFill>
                <a:prstClr val="white"/>
              </a:solidFill>
              <a:latin typeface="Pacifico"/>
              <a:cs typeface="Pacifico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210560" y="2297196"/>
            <a:ext cx="2702560" cy="2580640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95000"/>
                  </a:schemeClr>
                </a:solidFill>
                <a:latin typeface="Pacifico" pitchFamily="2" charset="0"/>
                <a:ea typeface="Pacifico" pitchFamily="2" charset="0"/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  <a:latin typeface="Pacifico" pitchFamily="2" charset="0"/>
                <a:ea typeface="Pacifico" pitchFamily="2" charset="0"/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  <a:latin typeface="Pacifico" pitchFamily="2" charset="0"/>
                <a:ea typeface="Pacifico" pitchFamily="2" charset="0"/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  <a:latin typeface="Pacifico" pitchFamily="2" charset="0"/>
                <a:ea typeface="Pacifico" pitchFamily="2" charset="0"/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  <a:latin typeface="Pacifico" pitchFamily="2" charset="0"/>
                <a:ea typeface="Pacifico" pitchFamily="2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614578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-1"/>
            <a:ext cx="9144000" cy="1182077"/>
          </a:xfrm>
          <a:prstGeom prst="rect">
            <a:avLst/>
          </a:prstGeom>
          <a:solidFill>
            <a:srgbClr val="2679A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9263" defTabSz="457200"/>
            <a:endParaRPr lang="en-US" sz="2800" dirty="0">
              <a:solidFill>
                <a:prstClr val="white"/>
              </a:solidFill>
              <a:latin typeface="Pacifico"/>
              <a:cs typeface="Pacifico"/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0" y="1182076"/>
            <a:ext cx="9144000" cy="0"/>
          </a:xfrm>
          <a:prstGeom prst="line">
            <a:avLst/>
          </a:prstGeom>
          <a:ln>
            <a:solidFill>
              <a:srgbClr val="DF534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TITLE</a:t>
            </a:r>
            <a:endParaRPr lang="en-GB" dirty="0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0" hasCustomPrompt="1"/>
          </p:nvPr>
        </p:nvSpPr>
        <p:spPr>
          <a:xfrm>
            <a:off x="639445" y="1870074"/>
            <a:ext cx="2936875" cy="2285366"/>
          </a:xfrm>
        </p:spPr>
        <p:txBody>
          <a:bodyPr/>
          <a:lstStyle>
            <a:lvl1pPr>
              <a:defRPr sz="2800" baseline="0"/>
            </a:lvl1pPr>
          </a:lstStyle>
          <a:p>
            <a:r>
              <a:rPr lang="en-GB" dirty="0" smtClean="0"/>
              <a:t>(add simple picture frame to photo once you’ve added it)</a:t>
            </a:r>
            <a:endParaRPr lang="en-GB" dirty="0"/>
          </a:p>
        </p:txBody>
      </p:sp>
      <p:sp>
        <p:nvSpPr>
          <p:cNvPr id="18" name="Picture Placeholder 16"/>
          <p:cNvSpPr>
            <a:spLocks noGrp="1"/>
          </p:cNvSpPr>
          <p:nvPr>
            <p:ph type="pic" sz="quarter" idx="11" hasCustomPrompt="1"/>
          </p:nvPr>
        </p:nvSpPr>
        <p:spPr>
          <a:xfrm>
            <a:off x="4205605" y="2439034"/>
            <a:ext cx="4267835" cy="2854326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GB" dirty="0" smtClean="0"/>
              <a:t>(add simple picture frame to photo once you’ve added 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11518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14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759B7DBF-9622-BF42-A19D-F39BAE4BCA8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9/21/2015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D4FA88D9-402F-EB4F-825A-169025940C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5967308"/>
            <a:ext cx="9144000" cy="8906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defTabSz="457200"/>
            <a:r>
              <a:rPr lang="en-US" sz="2400" dirty="0" smtClean="0">
                <a:solidFill>
                  <a:srgbClr val="DF5344"/>
                </a:solidFill>
                <a:latin typeface="Pacifico"/>
                <a:cs typeface="Pacifico"/>
              </a:rPr>
              <a:t>Life. Changing. Learning.</a:t>
            </a:r>
            <a:endParaRPr lang="en-US" sz="2400" dirty="0">
              <a:solidFill>
                <a:srgbClr val="DF5344"/>
              </a:solidFill>
              <a:latin typeface="Pacifico"/>
              <a:cs typeface="Pacifico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-20318" y="5967308"/>
            <a:ext cx="9164318" cy="0"/>
          </a:xfrm>
          <a:prstGeom prst="line">
            <a:avLst/>
          </a:prstGeom>
          <a:ln w="28575" cmpd="sng">
            <a:solidFill>
              <a:srgbClr val="2679A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01600"/>
            <a:ext cx="8229600" cy="965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2502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bg1"/>
          </a:solidFill>
          <a:latin typeface="Neutraface Text Bold" pitchFamily="50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Neutraface Text Book" pitchFamily="50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Neutraface Text Book" pitchFamily="50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Neutraface Text Book" pitchFamily="50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Neutraface Text Book" pitchFamily="50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Neutraface Text Book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0.xml"/><Relationship Id="rId1" Type="http://schemas.openxmlformats.org/officeDocument/2006/relationships/video" Target="https://www.youtube.com/embed/QuRiQs3jPls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68" y="1916832"/>
            <a:ext cx="4195332" cy="314649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427984" y="1268761"/>
            <a:ext cx="4608512" cy="4608511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1. What are the 10 most important rights a young person has today?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0940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a right?</a:t>
            </a:r>
            <a:endParaRPr lang="en-GB" dirty="0"/>
          </a:p>
        </p:txBody>
      </p:sp>
      <p:pic>
        <p:nvPicPr>
          <p:cNvPr id="3" name="QuRiQs3jPls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59532" y="1196752"/>
            <a:ext cx="8424936" cy="4739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5633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7706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A08C71059B374C83C08686A3AF5AB9" ma:contentTypeVersion="0" ma:contentTypeDescription="Create a new document." ma:contentTypeScope="" ma:versionID="d605683557659b10ea8dd260d6cde3ae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0E1A926-0322-46C7-8CBF-9D9BAEBDF243}"/>
</file>

<file path=customXml/itemProps2.xml><?xml version="1.0" encoding="utf-8"?>
<ds:datastoreItem xmlns:ds="http://schemas.openxmlformats.org/officeDocument/2006/customXml" ds:itemID="{5E5A6701-A7AF-4540-8AED-7FB1921D1482}"/>
</file>

<file path=customXml/itemProps3.xml><?xml version="1.0" encoding="utf-8"?>
<ds:datastoreItem xmlns:ds="http://schemas.openxmlformats.org/officeDocument/2006/customXml" ds:itemID="{EB8C3D40-36C9-48F8-9F15-03A36ECE61E4}"/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20</Words>
  <Application>Microsoft Office PowerPoint</Application>
  <PresentationFormat>On-screen Show (4:3)</PresentationFormat>
  <Paragraphs>2</Paragraphs>
  <Slides>3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Neutraface Text Bold</vt:lpstr>
      <vt:lpstr>Neutraface Text Book</vt:lpstr>
      <vt:lpstr>Pacifico</vt:lpstr>
      <vt:lpstr>1_Office Theme</vt:lpstr>
      <vt:lpstr>1. What are the 10 most important rights a young person has today?</vt:lpstr>
      <vt:lpstr>What is a right?</vt:lpstr>
      <vt:lpstr>PowerPoint Presentation</vt:lpstr>
    </vt:vector>
  </TitlesOfParts>
  <Company>Droitwich Spa High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6th Form Assembly</dc:title>
  <dc:creator>Delaney, C</dc:creator>
  <cp:lastModifiedBy>Charlie Tubb</cp:lastModifiedBy>
  <cp:revision>36</cp:revision>
  <dcterms:created xsi:type="dcterms:W3CDTF">2015-08-19T12:32:25Z</dcterms:created>
  <dcterms:modified xsi:type="dcterms:W3CDTF">2015-09-21T05:24:01Z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0x01010010A08C71059B374C83C08686A3AF5AB9</vt:lpwstr>
  </property>
</Properties>
</file>