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slides/slide13.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5.xml" ContentType="application/vnd.openxmlformats-officedocument.presentationml.slideMaster+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xml" ContentType="application/vnd.openxmlformats-officedocument.presentationml.slideMaster+xml"/>
  <Override PartName="/ppt/slideLayouts/slideLayout26.xml" ContentType="application/vnd.openxmlformats-officedocument.presentationml.slideLayout+xml"/>
  <Override PartName="/ppt/slideLayouts/slideLayout52.xml" ContentType="application/vnd.openxmlformats-officedocument.presentationml.slideLayout+xml"/>
  <Override PartName="/ppt/slideLayouts/slideLayout51.xml" ContentType="application/vnd.openxmlformats-officedocument.presentationml.slideLayout+xml"/>
  <Override PartName="/ppt/slideLayouts/slideLayout50.xml" ContentType="application/vnd.openxmlformats-officedocument.presentationml.slideLayout+xml"/>
  <Override PartName="/ppt/slideLayouts/slideLayout49.xml" ContentType="application/vnd.openxmlformats-officedocument.presentationml.slideLayout+xml"/>
  <Override PartName="/ppt/slideLayouts/slideLayout48.xml" ContentType="application/vnd.openxmlformats-officedocument.presentationml.slideLayout+xml"/>
  <Override PartName="/ppt/slideLayouts/slideLayout47.xml" ContentType="application/vnd.openxmlformats-officedocument.presentationml.slideLayout+xml"/>
  <Override PartName="/ppt/slideLayouts/slideLayout46.xml" ContentType="application/vnd.openxmlformats-officedocument.presentationml.slideLayout+xml"/>
  <Override PartName="/ppt/slideLayouts/slideLayout45.xml" ContentType="application/vnd.openxmlformats-officedocument.presentationml.slideLayout+xml"/>
  <Override PartName="/ppt/slideLayouts/slideLayout19.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18.xml" ContentType="application/vnd.openxmlformats-officedocument.presentationml.slideLayout+xml"/>
  <Override PartName="/ppt/slideLayouts/slideLayout25.xml" ContentType="application/vnd.openxmlformats-officedocument.presentationml.slideLayout+xml"/>
  <Override PartName="/ppt/slideLayouts/slideLayout60.xml" ContentType="application/vnd.openxmlformats-officedocument.presentationml.slideLayout+xml"/>
  <Override PartName="/ppt/slideLayouts/slideLayout59.xml" ContentType="application/vnd.openxmlformats-officedocument.presentationml.slideLayout+xml"/>
  <Override PartName="/ppt/slideLayouts/slideLayout58.xml" ContentType="application/vnd.openxmlformats-officedocument.presentationml.slideLayout+xml"/>
  <Override PartName="/ppt/slideLayouts/slideLayout57.xml" ContentType="application/vnd.openxmlformats-officedocument.presentationml.slideLayout+xml"/>
  <Override PartName="/ppt/slideLayouts/slideLayout56.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55.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3.xml" ContentType="application/vnd.openxmlformats-officedocument.presentationml.slideLayout+xml"/>
  <Override PartName="/ppt/slideLayouts/slideLayout32.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29.xml" ContentType="application/vnd.openxmlformats-officedocument.presentationml.slideLayout+xml"/>
  <Override PartName="/ppt/slideLayouts/slideLayout28.xml" ContentType="application/vnd.openxmlformats-officedocument.presentationml.slideLayout+xml"/>
  <Override PartName="/ppt/slideLayouts/slideLayout27.xml" ContentType="application/vnd.openxmlformats-officedocument.presentationml.slideLayout+xml"/>
  <Override PartName="/ppt/slideLayouts/slideLayout24.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44.xml" ContentType="application/vnd.openxmlformats-officedocument.presentationml.slideLayout+xml"/>
  <Override PartName="/ppt/slideLayouts/slideLayout43.xml" ContentType="application/vnd.openxmlformats-officedocument.presentationml.slideLayout+xml"/>
  <Override PartName="/ppt/slideLayouts/slideLayout42.xml" ContentType="application/vnd.openxmlformats-officedocument.presentationml.slideLayout+xml"/>
  <Override PartName="/ppt/slideLayouts/slideLayout41.xml" ContentType="application/vnd.openxmlformats-officedocument.presentationml.slideLayout+xml"/>
  <Override PartName="/ppt/slideLayouts/slideLayout40.xml" ContentType="application/vnd.openxmlformats-officedocument.presentationml.slideLayout+xml"/>
  <Override PartName="/ppt/slideLayouts/slideLayout39.xml" ContentType="application/vnd.openxmlformats-officedocument.presentationml.slideLayout+xml"/>
  <Override PartName="/ppt/slideLayouts/slideLayout38.xml" ContentType="application/vnd.openxmlformats-officedocument.presentationml.slideLayout+xml"/>
  <Override PartName="/ppt/slideLayouts/slideLayout37.xml" ContentType="application/vnd.openxmlformats-officedocument.presentationml.slideLayout+xml"/>
  <Override PartName="/ppt/slideLayouts/slideLayout62.xml" ContentType="application/vnd.openxmlformats-officedocument.presentationml.slideLayout+xml"/>
  <Override PartName="/ppt/slideLayouts/slideLayout61.xml" ContentType="application/vnd.openxmlformats-officedocument.presentationml.slideLayout+xml"/>
  <Override PartName="/ppt/slideLayouts/slideLayout64.xml" ContentType="application/vnd.openxmlformats-officedocument.presentationml.slideLayout+xml"/>
  <Override PartName="/ppt/slideLayouts/slideLayout88.xml" ContentType="application/vnd.openxmlformats-officedocument.presentationml.slideLayout+xml"/>
  <Override PartName="/ppt/slideLayouts/slideLayout87.xml" ContentType="application/vnd.openxmlformats-officedocument.presentationml.slideLayout+xml"/>
  <Override PartName="/ppt/slideLayouts/slideLayout86.xml" ContentType="application/vnd.openxmlformats-officedocument.presentationml.slideLayout+xml"/>
  <Override PartName="/ppt/slideLayouts/slideLayout85.xml" ContentType="application/vnd.openxmlformats-officedocument.presentationml.slideLayout+xml"/>
  <Override PartName="/ppt/slideLayouts/slideLayout84.xml" ContentType="application/vnd.openxmlformats-officedocument.presentationml.slideLayout+xml"/>
  <Override PartName="/ppt/slideLayouts/slideLayout83.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0.xml" ContentType="application/vnd.openxmlformats-officedocument.presentationml.slideLayout+xml"/>
  <Override PartName="/ppt/slideLayouts/slideLayout82.xml" ContentType="application/vnd.openxmlformats-officedocument.presentationml.slideLayout+xml"/>
  <Override PartName="/ppt/slideLayouts/slideLayout78.xml" ContentType="application/vnd.openxmlformats-officedocument.presentationml.slideLayout+xml"/>
  <Override PartName="/ppt/slideLayouts/slideLayout71.xml" ContentType="application/vnd.openxmlformats-officedocument.presentationml.slideLayout+xml"/>
  <Override PartName="/ppt/slideLayouts/slideLayout79.xml" ContentType="application/vnd.openxmlformats-officedocument.presentationml.slideLayout+xml"/>
  <Override PartName="/ppt/slideLayouts/slideLayout69.xml" ContentType="application/vnd.openxmlformats-officedocument.presentationml.slideLayout+xml"/>
  <Override PartName="/ppt/slideLayouts/slideLayout68.xml" ContentType="application/vnd.openxmlformats-officedocument.presentationml.slideLayout+xml"/>
  <Override PartName="/ppt/slideLayouts/slideLayout67.xml" ContentType="application/vnd.openxmlformats-officedocument.presentationml.slideLayout+xml"/>
  <Override PartName="/ppt/slideLayouts/slideLayout15.xml" ContentType="application/vnd.openxmlformats-officedocument.presentationml.slideLayout+xml"/>
  <Override PartName="/ppt/slideLayouts/slideLayout66.xml" ContentType="application/vnd.openxmlformats-officedocument.presentationml.slideLayout+xml"/>
  <Override PartName="/ppt/slideLayouts/slideLayout65.xml" ContentType="application/vnd.openxmlformats-officedocument.presentationml.slideLayout+xml"/>
  <Override PartName="/ppt/slideLayouts/slideLayout72.xml" ContentType="application/vnd.openxmlformats-officedocument.presentationml.slideLayout+xml"/>
  <Override PartName="/ppt/slideLayouts/slideLayout70.xml" ContentType="application/vnd.openxmlformats-officedocument.presentationml.slideLayout+xml"/>
  <Override PartName="/ppt/slideLayouts/slideLayout14.xml" ContentType="application/vnd.openxmlformats-officedocument.presentationml.slideLayout+xml"/>
  <Override PartName="/ppt/slideLayouts/slideLayout73.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theme/theme3.xml" ContentType="application/vnd.openxmlformats-officedocument.theme+xml"/>
  <Override PartName="/ppt/theme/theme8.xml" ContentType="application/vnd.openxmlformats-officedocument.theme+xml"/>
  <Override PartName="/ppt/theme/theme4.xml" ContentType="application/vnd.openxmlformats-officedocument.theme+xml"/>
  <Override PartName="/ppt/theme/theme7.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663300"/>
    <a:srgbClr val="FF3300"/>
    <a:srgbClr val="660066"/>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3.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customXml" Target="../customXml/item1.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tableStyles" Target="tableStyles.xml"/><Relationship Id="rId30"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7E4A71AC-17C0-4356-8469-9E4F273C5304}" type="datetimeFigureOut">
              <a:rPr lang="en-US" smtClean="0"/>
              <a:pPr/>
              <a:t>4/7/2015</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46DBA2AC-2C86-4471-A7F1-F4F9AB6C2FB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46DBA2AC-2C86-4471-A7F1-F4F9AB6C2FB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E4A71AC-17C0-4356-8469-9E4F273C5304}" type="datetimeFigureOut">
              <a:rPr lang="en-US" smtClean="0"/>
              <a:pPr/>
              <a:t>4/7/2015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6DBA2AC-2C86-4471-A7F1-F4F9AB6C2FB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BA2AC-2C86-4471-A7F1-F4F9AB6C2FB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E4A71AC-17C0-4356-8469-9E4F273C5304}" type="datetimeFigureOut">
              <a:rPr lang="en-US" smtClean="0"/>
              <a:pPr/>
              <a:t>4/7/2015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E4A71AC-17C0-4356-8469-9E4F273C5304}" type="datetimeFigureOut">
              <a:rPr lang="en-US" smtClean="0"/>
              <a:pPr/>
              <a:t>4/7/2015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4A71AC-17C0-4356-8469-9E4F273C5304}" type="datetimeFigureOut">
              <a:rPr lang="en-US" smtClean="0"/>
              <a:pPr/>
              <a:t>4/7/2015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6DBA2AC-2C86-4471-A7F1-F4F9AB6C2FB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E4A71AC-17C0-4356-8469-9E4F273C5304}" type="datetimeFigureOut">
              <a:rPr lang="en-US" smtClean="0"/>
              <a:pPr/>
              <a:t>4/7/2015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6DBA2AC-2C86-4471-A7F1-F4F9AB6C2FB0}"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6DBA2AC-2C86-4471-A7F1-F4F9AB6C2FB0}"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6DBA2AC-2C86-4471-A7F1-F4F9AB6C2FB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6DBA2AC-2C86-4471-A7F1-F4F9AB6C2FB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6DBA2AC-2C86-4471-A7F1-F4F9AB6C2FB0}"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46DBA2AC-2C86-4471-A7F1-F4F9AB6C2FB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6DBA2AC-2C86-4471-A7F1-F4F9AB6C2FB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7E4A71AC-17C0-4356-8469-9E4F273C5304}" type="datetimeFigureOut">
              <a:rPr lang="en-US" smtClean="0"/>
              <a:pPr/>
              <a:t>4/7/2015</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46DBA2AC-2C86-4471-A7F1-F4F9AB6C2FB0}" type="slidenum">
              <a:rPr lang="en-US" smtClean="0"/>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7E4A71AC-17C0-4356-8469-9E4F273C5304}" type="datetimeFigureOut">
              <a:rPr lang="en-US" smtClean="0"/>
              <a:pPr/>
              <a:t>4/7/2015</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46DBA2AC-2C86-4471-A7F1-F4F9AB6C2FB0}" type="slidenum">
              <a:rPr lang="en-US" smtClean="0"/>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7E4A71AC-17C0-4356-8469-9E4F273C5304}" type="datetimeFigureOut">
              <a:rPr lang="en-US" smtClean="0"/>
              <a:pPr/>
              <a:t>4/7/2015</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46DBA2AC-2C86-4471-A7F1-F4F9AB6C2FB0}"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7E4A71AC-17C0-4356-8469-9E4F273C5304}" type="datetimeFigureOut">
              <a:rPr lang="en-US" smtClean="0"/>
              <a:pPr/>
              <a:t>4/7/2015</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46DBA2AC-2C86-4471-A7F1-F4F9AB6C2FB0}"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E4A71AC-17C0-4356-8469-9E4F273C5304}" type="datetimeFigureOut">
              <a:rPr lang="en-US" smtClean="0"/>
              <a:pPr/>
              <a:t>4/7/2015</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E4A71AC-17C0-4356-8469-9E4F273C5304}" type="datetimeFigureOut">
              <a:rPr lang="en-US" smtClean="0"/>
              <a:pPr/>
              <a:t>4/7/2015</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7E4A71AC-17C0-4356-8469-9E4F273C5304}" type="datetimeFigureOut">
              <a:rPr lang="en-US" smtClean="0"/>
              <a:pPr/>
              <a:t>4/7/2015</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46DBA2AC-2C86-4471-A7F1-F4F9AB6C2FB0}"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6DBA2AC-2C86-4471-A7F1-F4F9AB6C2FB0}"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4A71AC-17C0-4356-8469-9E4F273C5304}" type="datetimeFigureOut">
              <a:rPr lang="en-US" smtClean="0"/>
              <a:pPr/>
              <a:t>4/7/2015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4A71AC-17C0-4356-8469-9E4F273C5304}" type="datetimeFigureOut">
              <a:rPr lang="en-US" smtClean="0"/>
              <a:pPr/>
              <a:t>4/7/2015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4A71AC-17C0-4356-8469-9E4F273C5304}" type="datetimeFigureOut">
              <a:rPr lang="en-US" smtClean="0"/>
              <a:pPr/>
              <a:t>4/7/2015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E4A71AC-17C0-4356-8469-9E4F273C5304}" type="datetimeFigureOut">
              <a:rPr lang="en-US" smtClean="0"/>
              <a:pPr/>
              <a:t>4/7/2015</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6DBA2AC-2C86-4471-A7F1-F4F9AB6C2FB0}"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6DBA2AC-2C86-4471-A7F1-F4F9AB6C2FB0}"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6DBA2AC-2C86-4471-A7F1-F4F9AB6C2FB0}"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7E4A71AC-17C0-4356-8469-9E4F273C5304}" type="datetimeFigureOut">
              <a:rPr lang="en-US" smtClean="0"/>
              <a:pPr/>
              <a:t>4/7/2015</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DBA2AC-2C86-4471-A7F1-F4F9AB6C2FB0}"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E4A71AC-17C0-4356-8469-9E4F273C5304}" type="datetimeFigureOut">
              <a:rPr lang="en-US" smtClean="0"/>
              <a:pPr/>
              <a:t>4/7/2015</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6DBA2AC-2C86-4471-A7F1-F4F9AB6C2FB0}"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E4A71AC-17C0-4356-8469-9E4F273C5304}" type="datetimeFigureOut">
              <a:rPr lang="en-US" smtClean="0"/>
              <a:pPr/>
              <a:t>4/7/2015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6DBA2AC-2C86-4471-A7F1-F4F9AB6C2FB0}" type="slidenum">
              <a:rPr lang="en-US" smtClean="0"/>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E4A71AC-17C0-4356-8469-9E4F273C5304}" type="datetimeFigureOut">
              <a:rPr lang="en-US" smtClean="0"/>
              <a:pPr/>
              <a:t>4/7/2015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6DBA2AC-2C86-4471-A7F1-F4F9AB6C2FB0}" type="slidenum">
              <a:rPr lang="en-US" smtClean="0"/>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6DBA2AC-2C86-4471-A7F1-F4F9AB6C2FB0}"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6DBA2AC-2C86-4471-A7F1-F4F9AB6C2FB0}"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BA2AC-2C86-4471-A7F1-F4F9AB6C2FB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6DBA2AC-2C86-4471-A7F1-F4F9AB6C2FB0}"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7E4A71AC-17C0-4356-8469-9E4F273C5304}" type="datetimeFigureOut">
              <a:rPr lang="en-US" smtClean="0"/>
              <a:pPr/>
              <a:t>4/7/2015</a:t>
            </a:fld>
            <a:endParaRPr lang="en-US"/>
          </a:p>
        </p:txBody>
      </p:sp>
      <p:sp>
        <p:nvSpPr>
          <p:cNvPr id="16" name="Slide Number Placeholder 15"/>
          <p:cNvSpPr>
            <a:spLocks noGrp="1"/>
          </p:cNvSpPr>
          <p:nvPr>
            <p:ph type="sldNum" sz="quarter" idx="11"/>
          </p:nvPr>
        </p:nvSpPr>
        <p:spPr/>
        <p:txBody>
          <a:bodyPr/>
          <a:lstStyle/>
          <a:p>
            <a:fld id="{46DBA2AC-2C86-4471-A7F1-F4F9AB6C2FB0}"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7E4A71AC-17C0-4356-8469-9E4F273C5304}" type="datetimeFigureOut">
              <a:rPr lang="en-US" smtClean="0"/>
              <a:pPr/>
              <a:t>4/7/2015</a:t>
            </a:fld>
            <a:endParaRPr lang="en-US"/>
          </a:p>
        </p:txBody>
      </p:sp>
      <p:sp>
        <p:nvSpPr>
          <p:cNvPr id="15" name="Slide Number Placeholder 14"/>
          <p:cNvSpPr>
            <a:spLocks noGrp="1"/>
          </p:cNvSpPr>
          <p:nvPr>
            <p:ph type="sldNum" sz="quarter" idx="15"/>
          </p:nvPr>
        </p:nvSpPr>
        <p:spPr/>
        <p:txBody>
          <a:bodyPr/>
          <a:lstStyle>
            <a:lvl1pPr algn="ctr">
              <a:defRPr/>
            </a:lvl1pPr>
          </a:lstStyle>
          <a:p>
            <a:fld id="{46DBA2AC-2C86-4471-A7F1-F4F9AB6C2FB0}"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6DBA2AC-2C86-4471-A7F1-F4F9AB6C2FB0}" type="slidenum">
              <a:rPr lang="en-US" smtClean="0"/>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BA2AC-2C86-4471-A7F1-F4F9AB6C2FB0}"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DBA2AC-2C86-4471-A7F1-F4F9AB6C2FB0}"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46DBA2AC-2C86-4471-A7F1-F4F9AB6C2FB0}"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7E4A71AC-17C0-4356-8469-9E4F273C5304}" type="datetimeFigureOut">
              <a:rPr lang="en-US" smtClean="0"/>
              <a:pPr/>
              <a:t>4/7/2015</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E4A71AC-17C0-4356-8469-9E4F273C5304}" type="datetimeFigureOut">
              <a:rPr lang="en-US" smtClean="0"/>
              <a:pPr/>
              <a:t>4/7/2015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DBA2AC-2C86-4471-A7F1-F4F9AB6C2FB0}"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4A71AC-17C0-4356-8469-9E4F273C5304}" type="datetimeFigureOut">
              <a:rPr lang="en-US" smtClean="0"/>
              <a:pPr/>
              <a:t>4/7/2015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7E4A71AC-17C0-4356-8469-9E4F273C5304}" type="datetimeFigureOut">
              <a:rPr lang="en-US" smtClean="0"/>
              <a:pPr/>
              <a:t>4/7/2015</a:t>
            </a:fld>
            <a:endParaRPr lang="en-US"/>
          </a:p>
        </p:txBody>
      </p:sp>
      <p:sp>
        <p:nvSpPr>
          <p:cNvPr id="9" name="Slide Number Placeholder 8"/>
          <p:cNvSpPr>
            <a:spLocks noGrp="1"/>
          </p:cNvSpPr>
          <p:nvPr>
            <p:ph type="sldNum" sz="quarter" idx="15"/>
          </p:nvPr>
        </p:nvSpPr>
        <p:spPr/>
        <p:txBody>
          <a:bodyPr/>
          <a:lstStyle/>
          <a:p>
            <a:fld id="{46DBA2AC-2C86-4471-A7F1-F4F9AB6C2FB0}"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7E4A71AC-17C0-4356-8469-9E4F273C5304}" type="datetimeFigureOut">
              <a:rPr lang="en-US" smtClean="0"/>
              <a:pPr/>
              <a:t>4/7/2015</a:t>
            </a:fld>
            <a:endParaRPr lang="en-US"/>
          </a:p>
        </p:txBody>
      </p:sp>
      <p:sp>
        <p:nvSpPr>
          <p:cNvPr id="9" name="Slide Number Placeholder 8"/>
          <p:cNvSpPr>
            <a:spLocks noGrp="1"/>
          </p:cNvSpPr>
          <p:nvPr>
            <p:ph type="sldNum" sz="quarter" idx="11"/>
          </p:nvPr>
        </p:nvSpPr>
        <p:spPr/>
        <p:txBody>
          <a:bodyPr/>
          <a:lstStyle/>
          <a:p>
            <a:fld id="{46DBA2AC-2C86-4471-A7F1-F4F9AB6C2FB0}"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4A71AC-17C0-4356-8469-9E4F273C5304}"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BA2AC-2C86-4471-A7F1-F4F9AB6C2FB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7E4A71AC-17C0-4356-8469-9E4F273C5304}" type="datetimeFigureOut">
              <a:rPr lang="en-US" smtClean="0"/>
              <a:pPr/>
              <a:t>4/7/2015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6DBA2AC-2C86-4471-A7F1-F4F9AB6C2FB0}"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7E4A71AC-17C0-4356-8469-9E4F273C5304}" type="datetimeFigureOut">
              <a:rPr lang="en-US" smtClean="0"/>
              <a:pPr/>
              <a:t>4/7/2015</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46DBA2AC-2C86-4471-A7F1-F4F9AB6C2FB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E4A71AC-17C0-4356-8469-9E4F273C5304}" type="datetimeFigureOut">
              <a:rPr lang="en-US" smtClean="0"/>
              <a:pPr/>
              <a:t>4/7/2015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6DBA2AC-2C86-4471-A7F1-F4F9AB6C2FB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E4A71AC-17C0-4356-8469-9E4F273C5304}" type="datetimeFigureOut">
              <a:rPr lang="en-US" smtClean="0"/>
              <a:pPr/>
              <a:t>4/7/2015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6DBA2AC-2C86-4471-A7F1-F4F9AB6C2FB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E4A71AC-17C0-4356-8469-9E4F273C5304}" type="datetimeFigureOut">
              <a:rPr lang="en-US" smtClean="0"/>
              <a:pPr/>
              <a:t>4/7/2015</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46DBA2AC-2C86-4471-A7F1-F4F9AB6C2FB0}"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E4A71AC-17C0-4356-8469-9E4F273C5304}" type="datetimeFigureOut">
              <a:rPr lang="en-US" smtClean="0"/>
              <a:pPr/>
              <a:t>4/7/2015</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6DBA2AC-2C86-4471-A7F1-F4F9AB6C2FB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4A71AC-17C0-4356-8469-9E4F273C5304}" type="datetimeFigureOut">
              <a:rPr lang="en-US" smtClean="0"/>
              <a:pPr/>
              <a:t>4/7/2015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DBA2AC-2C86-4471-A7F1-F4F9AB6C2FB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E4A71AC-17C0-4356-8469-9E4F273C5304}" type="datetimeFigureOut">
              <a:rPr lang="en-US" smtClean="0"/>
              <a:pPr/>
              <a:t>4/7/2015</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6DBA2AC-2C86-4471-A7F1-F4F9AB6C2FB0}"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7E4A71AC-17C0-4356-8469-9E4F273C5304}" type="datetimeFigureOut">
              <a:rPr lang="en-US" smtClean="0"/>
              <a:pPr/>
              <a:t>4/7/2015</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46DBA2AC-2C86-4471-A7F1-F4F9AB6C2FB0}"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13.xml.rels><?xml version="1.0" encoding="UTF-8" standalone="yes"?>
<Relationships xmlns="http://schemas.openxmlformats.org/package/2006/relationships"><Relationship Id="rId3" Type="http://schemas.openxmlformats.org/officeDocument/2006/relationships/hyperlink" Target="http://en.wikipedia.org/wiki/Child_Rights_Information_Network" TargetMode="External"/><Relationship Id="rId2" Type="http://schemas.openxmlformats.org/officeDocument/2006/relationships/hyperlink" Target="http://en.wikipedia.org/wiki/Action_on_Rights_for_Children" TargetMode="External"/><Relationship Id="rId1" Type="http://schemas.openxmlformats.org/officeDocument/2006/relationships/slideLayout" Target="../slideLayouts/slideLayout37.xml"/><Relationship Id="rId6" Type="http://schemas.openxmlformats.org/officeDocument/2006/relationships/hyperlink" Target="http://en.wikipedia.org/wiki/Children's_Rights_Alliance_for_England" TargetMode="External"/><Relationship Id="rId5" Type="http://schemas.openxmlformats.org/officeDocument/2006/relationships/hyperlink" Target="http://en.wikipedia.org/wiki/National_Society_for_the_Prevention_of_Cruelty_to_Children" TargetMode="External"/><Relationship Id="rId4" Type="http://schemas.openxmlformats.org/officeDocument/2006/relationships/hyperlink" Target="http://en.wikipedia.org/wiki/Save_the_children"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3.xml"/><Relationship Id="rId4" Type="http://schemas.openxmlformats.org/officeDocument/2006/relationships/image" Target="../media/image17.jpeg"/></Relationships>
</file>

<file path=ppt/slides/_rels/slide1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audio" Target="../media/audio2.wav"/><Relationship Id="rId1" Type="http://schemas.openxmlformats.org/officeDocument/2006/relationships/slideLayout" Target="../slideLayouts/slideLayout6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slide-1-728 copy.jpg"/>
          <p:cNvPicPr>
            <a:picLocks noChangeAspect="1" noChangeArrowheads="1"/>
          </p:cNvPicPr>
          <p:nvPr/>
        </p:nvPicPr>
        <p:blipFill>
          <a:blip r:embed="rId3" cstate="print"/>
          <a:srcRect/>
          <a:stretch>
            <a:fillRect/>
          </a:stretch>
        </p:blipFill>
        <p:spPr bwMode="auto">
          <a:xfrm>
            <a:off x="1752600" y="1752600"/>
            <a:ext cx="5335588" cy="3809219"/>
          </a:xfrm>
          <a:prstGeom prst="rect">
            <a:avLst/>
          </a:prstGeom>
          <a:noFill/>
        </p:spPr>
      </p:pic>
      <p:sp>
        <p:nvSpPr>
          <p:cNvPr id="6" name="TextBox 5"/>
          <p:cNvSpPr txBox="1"/>
          <p:nvPr/>
        </p:nvSpPr>
        <p:spPr>
          <a:xfrm>
            <a:off x="381000" y="304800"/>
            <a:ext cx="8229600" cy="1569660"/>
          </a:xfrm>
          <a:prstGeom prst="rect">
            <a:avLst/>
          </a:prstGeom>
          <a:noFill/>
        </p:spPr>
        <p:txBody>
          <a:bodyPr wrap="square" rtlCol="0">
            <a:spAutoFit/>
          </a:bodyPr>
          <a:lstStyle/>
          <a:p>
            <a:pPr algn="ctr"/>
            <a:r>
              <a:rPr lang="en-US" sz="9600" dirty="0" smtClean="0">
                <a:solidFill>
                  <a:srgbClr val="FF0000"/>
                </a:solidFill>
              </a:rPr>
              <a:t>CHILD RIGHTS</a:t>
            </a:r>
            <a:endParaRPr lang="en-US" dirty="0">
              <a:solidFill>
                <a:srgbClr val="FF0000"/>
              </a:solidFill>
            </a:endParaRPr>
          </a:p>
        </p:txBody>
      </p:sp>
      <p:sp>
        <p:nvSpPr>
          <p:cNvPr id="7" name="TextBox 6"/>
          <p:cNvSpPr txBox="1"/>
          <p:nvPr/>
        </p:nvSpPr>
        <p:spPr>
          <a:xfrm>
            <a:off x="914400" y="5791200"/>
            <a:ext cx="7315200" cy="1138773"/>
          </a:xfrm>
          <a:prstGeom prst="rect">
            <a:avLst/>
          </a:prstGeom>
          <a:noFill/>
        </p:spPr>
        <p:txBody>
          <a:bodyPr wrap="square" rtlCol="0">
            <a:spAutoFit/>
          </a:bodyPr>
          <a:lstStyle/>
          <a:p>
            <a:pPr algn="ctr"/>
            <a:r>
              <a:rPr lang="en-US" sz="2400" b="1" dirty="0" smtClean="0">
                <a:latin typeface="Rockwell Extra Bold" pitchFamily="18" charset="0"/>
              </a:rPr>
              <a:t>THEY ALSO HAVE THE RIGHT TO LIVE AND HAVE EDUCATION</a:t>
            </a:r>
          </a:p>
          <a:p>
            <a:pPr algn="ctr"/>
            <a:endParaRPr lang="en-US" sz="2000" b="1" dirty="0">
              <a:latin typeface="Rockwell Extra Bold" pitchFamily="18" charset="0"/>
            </a:endParaRPr>
          </a:p>
        </p:txBody>
      </p:sp>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linds(horizontal)">
                                      <p:cBhvr>
                                        <p:cTn id="7" dur="500"/>
                                        <p:tgtEl>
                                          <p:spTgt spid="6">
                                            <p:txEl>
                                              <p:pRg st="0" end="0"/>
                                            </p:txEl>
                                          </p:spTgt>
                                        </p:tgtEl>
                                      </p:cBhvr>
                                    </p:animEffect>
                                  </p:childTnLst>
                                </p:cTn>
                              </p:par>
                            </p:childTnLst>
                          </p:cTn>
                        </p:par>
                        <p:par>
                          <p:cTn id="8" fill="hold">
                            <p:stCondLst>
                              <p:cond delay="500"/>
                            </p:stCondLst>
                            <p:childTnLst>
                              <p:par>
                                <p:cTn id="9" presetID="2" presetClass="entr" presetSubtype="4" fill="hold" nodeType="afterEffect">
                                  <p:stCondLst>
                                    <p:cond delay="1000"/>
                                  </p:stCondLst>
                                  <p:childTnLst>
                                    <p:set>
                                      <p:cBhvr>
                                        <p:cTn id="10" dur="1" fill="hold">
                                          <p:stCondLst>
                                            <p:cond delay="0"/>
                                          </p:stCondLst>
                                        </p:cTn>
                                        <p:tgtEl>
                                          <p:spTgt spid="7">
                                            <p:txEl>
                                              <p:pRg st="0" end="0"/>
                                            </p:txEl>
                                          </p:spTgt>
                                        </p:tgtEl>
                                        <p:attrNameLst>
                                          <p:attrName>style.visibility</p:attrName>
                                        </p:attrNameLst>
                                      </p:cBhvr>
                                      <p:to>
                                        <p:strVal val="visible"/>
                                      </p:to>
                                    </p:set>
                                    <p:anim calcmode="lin" valueType="num">
                                      <p:cBhvr additive="base">
                                        <p:cTn id="1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solidFill>
                  <a:srgbClr val="FF0000"/>
                </a:solidFill>
              </a:rPr>
              <a:t>SOME OF THE CHILD RIGHTS…</a:t>
            </a:r>
            <a:endParaRPr lang="en-US" dirty="0">
              <a:solidFill>
                <a:srgbClr val="FF0000"/>
              </a:solidFill>
            </a:endParaRPr>
          </a:p>
        </p:txBody>
      </p:sp>
      <p:sp>
        <p:nvSpPr>
          <p:cNvPr id="2" name="Content Placeholder 1"/>
          <p:cNvSpPr>
            <a:spLocks noGrp="1"/>
          </p:cNvSpPr>
          <p:nvPr>
            <p:ph idx="1"/>
          </p:nvPr>
        </p:nvSpPr>
        <p:spPr/>
        <p:txBody>
          <a:bodyPr>
            <a:normAutofit fontScale="92500" lnSpcReduction="20000"/>
          </a:bodyPr>
          <a:lstStyle/>
          <a:p>
            <a:r>
              <a:rPr lang="en-US" dirty="0" smtClean="0">
                <a:solidFill>
                  <a:srgbClr val="92D050"/>
                </a:solidFill>
              </a:rPr>
              <a:t>Article 1</a:t>
            </a:r>
            <a:r>
              <a:rPr lang="en-US" dirty="0" smtClean="0"/>
              <a:t>: </a:t>
            </a:r>
            <a:r>
              <a:rPr lang="en-US" dirty="0" smtClean="0">
                <a:solidFill>
                  <a:schemeClr val="accent6">
                    <a:lumMod val="75000"/>
                  </a:schemeClr>
                </a:solidFill>
              </a:rPr>
              <a:t>Definition of a child.</a:t>
            </a:r>
          </a:p>
          <a:p>
            <a:r>
              <a:rPr lang="en-US" dirty="0" smtClean="0">
                <a:solidFill>
                  <a:srgbClr val="92D050"/>
                </a:solidFill>
              </a:rPr>
              <a:t>Article 2</a:t>
            </a:r>
            <a:r>
              <a:rPr lang="en-US" dirty="0" smtClean="0"/>
              <a:t>:</a:t>
            </a:r>
            <a:r>
              <a:rPr lang="en-US" dirty="0" smtClean="0">
                <a:solidFill>
                  <a:schemeClr val="accent6">
                    <a:lumMod val="75000"/>
                  </a:schemeClr>
                </a:solidFill>
              </a:rPr>
              <a:t> Children must be protected from      		discrimination.</a:t>
            </a:r>
          </a:p>
          <a:p>
            <a:r>
              <a:rPr lang="en-US" dirty="0" smtClean="0">
                <a:solidFill>
                  <a:srgbClr val="92D050"/>
                </a:solidFill>
              </a:rPr>
              <a:t>Article 3</a:t>
            </a:r>
            <a:r>
              <a:rPr lang="en-US" dirty="0" smtClean="0"/>
              <a:t>:</a:t>
            </a:r>
            <a:r>
              <a:rPr lang="en-US" dirty="0" smtClean="0">
                <a:solidFill>
                  <a:schemeClr val="accent6">
                    <a:lumMod val="75000"/>
                  </a:schemeClr>
                </a:solidFill>
              </a:rPr>
              <a:t> The best interests of the child</a:t>
            </a:r>
            <a:br>
              <a:rPr lang="en-US" dirty="0" smtClean="0">
                <a:solidFill>
                  <a:schemeClr val="accent6">
                    <a:lumMod val="75000"/>
                  </a:schemeClr>
                </a:solidFill>
              </a:rPr>
            </a:br>
            <a:r>
              <a:rPr lang="en-US" dirty="0" smtClean="0">
                <a:solidFill>
                  <a:schemeClr val="accent6">
                    <a:lumMod val="75000"/>
                  </a:schemeClr>
                </a:solidFill>
              </a:rPr>
              <a:t>		(taking into account the rights and 			duties of parents).</a:t>
            </a:r>
          </a:p>
          <a:p>
            <a:r>
              <a:rPr lang="en-US" dirty="0" smtClean="0">
                <a:solidFill>
                  <a:srgbClr val="92D050"/>
                </a:solidFill>
              </a:rPr>
              <a:t>Article 4</a:t>
            </a:r>
            <a:r>
              <a:rPr lang="en-US" dirty="0" smtClean="0"/>
              <a:t>: </a:t>
            </a:r>
            <a:r>
              <a:rPr lang="en-US" dirty="0" smtClean="0">
                <a:solidFill>
                  <a:schemeClr val="accent6">
                    <a:lumMod val="75000"/>
                  </a:schemeClr>
                </a:solidFill>
              </a:rPr>
              <a:t>Legislative measures to implement the 		treaty.</a:t>
            </a:r>
          </a:p>
          <a:p>
            <a:r>
              <a:rPr lang="en-US" dirty="0" smtClean="0">
                <a:solidFill>
                  <a:srgbClr val="92D050"/>
                </a:solidFill>
              </a:rPr>
              <a:t>Article 5</a:t>
            </a:r>
            <a:r>
              <a:rPr lang="en-US" dirty="0" smtClean="0"/>
              <a:t>: </a:t>
            </a:r>
            <a:r>
              <a:rPr lang="en-US" dirty="0" smtClean="0">
                <a:solidFill>
                  <a:schemeClr val="accent6">
                    <a:lumMod val="75000"/>
                  </a:schemeClr>
                </a:solidFill>
              </a:rPr>
              <a:t>The rights of parents</a:t>
            </a:r>
            <a:r>
              <a:rPr lang="en-US" dirty="0" smtClean="0"/>
              <a:t>.</a:t>
            </a:r>
          </a:p>
          <a:p>
            <a:r>
              <a:rPr lang="en-US" dirty="0" smtClean="0">
                <a:solidFill>
                  <a:srgbClr val="92D050"/>
                </a:solidFill>
              </a:rPr>
              <a:t>Article 6</a:t>
            </a:r>
            <a:r>
              <a:rPr lang="en-US" dirty="0" smtClean="0"/>
              <a:t>:</a:t>
            </a:r>
            <a:r>
              <a:rPr lang="en-US" dirty="0" smtClean="0">
                <a:solidFill>
                  <a:schemeClr val="accent6">
                    <a:lumMod val="75000"/>
                  </a:schemeClr>
                </a:solidFill>
              </a:rPr>
              <a:t> The right to life.</a:t>
            </a:r>
          </a:p>
          <a:p>
            <a:r>
              <a:rPr lang="en-US" dirty="0" smtClean="0">
                <a:solidFill>
                  <a:srgbClr val="92D050"/>
                </a:solidFill>
              </a:rPr>
              <a:t>Article 7</a:t>
            </a:r>
            <a:r>
              <a:rPr lang="en-US" dirty="0" smtClean="0"/>
              <a:t>: </a:t>
            </a:r>
            <a:r>
              <a:rPr lang="en-US" dirty="0" smtClean="0">
                <a:solidFill>
                  <a:schemeClr val="accent6">
                    <a:lumMod val="75000"/>
                  </a:schemeClr>
                </a:solidFill>
              </a:rPr>
              <a:t>The child's right to birth registration.</a:t>
            </a:r>
          </a:p>
          <a:p>
            <a:r>
              <a:rPr lang="en-US" dirty="0" smtClean="0">
                <a:solidFill>
                  <a:srgbClr val="92D050"/>
                </a:solidFill>
              </a:rPr>
              <a:t>Article 8</a:t>
            </a:r>
            <a:r>
              <a:rPr lang="en-US" dirty="0" smtClean="0"/>
              <a:t>:</a:t>
            </a:r>
            <a:r>
              <a:rPr lang="en-US" dirty="0" smtClean="0">
                <a:solidFill>
                  <a:schemeClr val="accent6">
                    <a:lumMod val="75000"/>
                  </a:schemeClr>
                </a:solidFill>
              </a:rPr>
              <a:t> The child's right to a name, nationality                             		and family relations.</a:t>
            </a:r>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4000" dirty="0" smtClean="0"/>
              <a:t>   HISTORY OF CHILD RIGHTS…</a:t>
            </a:r>
            <a:endParaRPr lang="en-US" sz="4000" dirty="0"/>
          </a:p>
        </p:txBody>
      </p:sp>
      <p:sp>
        <p:nvSpPr>
          <p:cNvPr id="2" name="Content Placeholder 1"/>
          <p:cNvSpPr>
            <a:spLocks noGrp="1"/>
          </p:cNvSpPr>
          <p:nvPr>
            <p:ph idx="1"/>
          </p:nvPr>
        </p:nvSpPr>
        <p:spPr>
          <a:xfrm>
            <a:off x="457200" y="1249362"/>
            <a:ext cx="8686800" cy="5608638"/>
          </a:xfrm>
        </p:spPr>
        <p:txBody>
          <a:bodyPr>
            <a:noAutofit/>
          </a:bodyPr>
          <a:lstStyle/>
          <a:p>
            <a:pPr algn="ctr">
              <a:buNone/>
            </a:pPr>
            <a:r>
              <a:rPr lang="en-US" sz="2800" dirty="0" smtClean="0">
                <a:solidFill>
                  <a:srgbClr val="002060"/>
                </a:solidFill>
                <a:latin typeface="Blackadder ITC" pitchFamily="82" charset="0"/>
              </a:rPr>
              <a:t>Early European notions of what would now be recognized as children's rights emphasized both children's need for special protection and their place in society within families and schools, but not in the workplace. Although these ideas were current throughout the nineteenth century (in child labor reform for example) the first identification of children as subjects of rights, rather than objects of concern, is usually associated with the work of Eglantine Jebb. One outcome of this splendid Edwardian lady's experiences in charitable work with the Macedonian Relief Fund during the Balkan War of the early twentieth century was that, at the outbreak of the First World War, she declared herself a pacifist. This was not a popular decision among the jingoistic British public, but she remained stalwart, insisting that "all wars are waged against children.</a:t>
            </a:r>
            <a:endParaRPr lang="en-US" sz="2400" dirty="0">
              <a:solidFill>
                <a:srgbClr val="002060"/>
              </a:solidFill>
              <a:latin typeface="Blackadder ITC" pitchFamily="82"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  CHILD    RIGHTS </a:t>
            </a:r>
            <a:endParaRPr lang="en-US" dirty="0"/>
          </a:p>
        </p:txBody>
      </p:sp>
      <p:sp>
        <p:nvSpPr>
          <p:cNvPr id="2" name="Content Placeholder 1"/>
          <p:cNvSpPr>
            <a:spLocks noGrp="1"/>
          </p:cNvSpPr>
          <p:nvPr>
            <p:ph sz="half" idx="1"/>
          </p:nvPr>
        </p:nvSpPr>
        <p:spPr/>
        <p:txBody>
          <a:bodyPr>
            <a:normAutofit fontScale="77500" lnSpcReduction="20000"/>
          </a:bodyPr>
          <a:lstStyle/>
          <a:p>
            <a:pPr algn="ctr">
              <a:buNone/>
            </a:pPr>
            <a:r>
              <a:rPr lang="en-US" dirty="0" smtClean="0">
                <a:solidFill>
                  <a:srgbClr val="FFC000"/>
                </a:solidFill>
                <a:latin typeface="Bauhaus 93" pitchFamily="82" charset="0"/>
              </a:rPr>
              <a:t>IN</a:t>
            </a:r>
            <a:r>
              <a:rPr lang="en-US" dirty="0" smtClean="0">
                <a:solidFill>
                  <a:schemeClr val="bg1"/>
                </a:solidFill>
                <a:latin typeface="Bauhaus 93" pitchFamily="82" charset="0"/>
              </a:rPr>
              <a:t>D</a:t>
            </a:r>
            <a:r>
              <a:rPr lang="en-US" dirty="0" smtClean="0">
                <a:solidFill>
                  <a:srgbClr val="92D050"/>
                </a:solidFill>
                <a:latin typeface="Bauhaus 93" pitchFamily="82" charset="0"/>
              </a:rPr>
              <a:t>IA</a:t>
            </a:r>
          </a:p>
          <a:p>
            <a:r>
              <a:rPr lang="en-US" dirty="0" smtClean="0"/>
              <a:t>Right to Survival - to life, health, nutrition, name, nationality</a:t>
            </a:r>
          </a:p>
          <a:p>
            <a:r>
              <a:rPr lang="en-US" dirty="0" smtClean="0"/>
              <a:t>Right to Development - to education, care, leisure, recreation, cultural activities</a:t>
            </a:r>
          </a:p>
          <a:p>
            <a:r>
              <a:rPr lang="en-US" dirty="0" smtClean="0"/>
              <a:t>Right to Protection - from exploitation, abuse, neglect</a:t>
            </a:r>
          </a:p>
          <a:p>
            <a:r>
              <a:rPr lang="en-US" dirty="0" smtClean="0"/>
              <a:t>Right to Participation - to expression, information, thought, religion</a:t>
            </a:r>
          </a:p>
          <a:p>
            <a:pPr>
              <a:buNone/>
            </a:pPr>
            <a:endParaRPr lang="en-US" dirty="0" smtClean="0">
              <a:solidFill>
                <a:srgbClr val="92D050"/>
              </a:solidFill>
              <a:latin typeface="Bauhaus 93" pitchFamily="82" charset="0"/>
            </a:endParaRPr>
          </a:p>
          <a:p>
            <a:pPr>
              <a:buNone/>
            </a:pPr>
            <a:endParaRPr lang="en-US" dirty="0" smtClean="0">
              <a:solidFill>
                <a:srgbClr val="92D050"/>
              </a:solidFill>
              <a:latin typeface="Bauhaus 93" pitchFamily="82" charset="0"/>
            </a:endParaRPr>
          </a:p>
          <a:p>
            <a:pPr algn="ctr">
              <a:buNone/>
            </a:pPr>
            <a:endParaRPr lang="en-US" dirty="0">
              <a:solidFill>
                <a:srgbClr val="FFC000"/>
              </a:solidFill>
              <a:latin typeface="Bauhaus 93" pitchFamily="82" charset="0"/>
            </a:endParaRPr>
          </a:p>
        </p:txBody>
      </p:sp>
      <p:sp>
        <p:nvSpPr>
          <p:cNvPr id="3" name="Content Placeholder 2"/>
          <p:cNvSpPr>
            <a:spLocks noGrp="1"/>
          </p:cNvSpPr>
          <p:nvPr>
            <p:ph sz="half" idx="2"/>
          </p:nvPr>
        </p:nvSpPr>
        <p:spPr/>
        <p:txBody>
          <a:bodyPr>
            <a:normAutofit fontScale="77500" lnSpcReduction="20000"/>
          </a:bodyPr>
          <a:lstStyle/>
          <a:p>
            <a:pPr>
              <a:buNone/>
            </a:pPr>
            <a:r>
              <a:rPr lang="en-US" dirty="0" smtClean="0">
                <a:solidFill>
                  <a:srgbClr val="FF0000"/>
                </a:solidFill>
                <a:latin typeface="Bauhaus 93" pitchFamily="82" charset="0"/>
              </a:rPr>
              <a:t>   UNITED  </a:t>
            </a:r>
            <a:r>
              <a:rPr lang="en-US" dirty="0" smtClean="0">
                <a:solidFill>
                  <a:srgbClr val="002060"/>
                </a:solidFill>
                <a:latin typeface="Bauhaus 93" pitchFamily="82" charset="0"/>
              </a:rPr>
              <a:t>KINGDOM</a:t>
            </a:r>
          </a:p>
          <a:p>
            <a:pPr>
              <a:buFont typeface="Wingdings" pitchFamily="2" charset="2"/>
              <a:buChar char="Ø"/>
            </a:pPr>
            <a:r>
              <a:rPr lang="en-US" b="1" dirty="0" smtClean="0"/>
              <a:t>Prenatal and Postnatal Care</a:t>
            </a:r>
          </a:p>
          <a:p>
            <a:pPr>
              <a:buFont typeface="Wingdings" pitchFamily="2" charset="2"/>
              <a:buChar char="Ø"/>
            </a:pPr>
            <a:endParaRPr lang="en-US" b="1" dirty="0" smtClean="0"/>
          </a:p>
          <a:p>
            <a:pPr>
              <a:buFont typeface="Wingdings" pitchFamily="2" charset="2"/>
              <a:buChar char="Ø"/>
            </a:pPr>
            <a:r>
              <a:rPr lang="en-US" b="1" dirty="0" smtClean="0"/>
              <a:t>Healthcare: Children and Consent</a:t>
            </a:r>
          </a:p>
          <a:p>
            <a:pPr>
              <a:buFont typeface="Wingdings" pitchFamily="2" charset="2"/>
              <a:buChar char="Ø"/>
            </a:pPr>
            <a:endParaRPr lang="en-US" b="1" dirty="0" smtClean="0"/>
          </a:p>
          <a:p>
            <a:pPr>
              <a:buFont typeface="Wingdings" pitchFamily="2" charset="2"/>
              <a:buChar char="Ø"/>
            </a:pPr>
            <a:r>
              <a:rPr lang="en-US" b="1" dirty="0" smtClean="0"/>
              <a:t>Education</a:t>
            </a:r>
          </a:p>
          <a:p>
            <a:pPr>
              <a:buFont typeface="Wingdings" pitchFamily="2" charset="2"/>
              <a:buChar char="Ø"/>
            </a:pPr>
            <a:endParaRPr lang="en-US" b="1" dirty="0" smtClean="0"/>
          </a:p>
          <a:p>
            <a:pPr>
              <a:buFont typeface="Wingdings" pitchFamily="2" charset="2"/>
              <a:buChar char="Ø"/>
            </a:pPr>
            <a:r>
              <a:rPr lang="en-US" b="1" dirty="0" smtClean="0"/>
              <a:t>Curriculum</a:t>
            </a:r>
          </a:p>
          <a:p>
            <a:pPr>
              <a:buFont typeface="Wingdings" pitchFamily="2" charset="2"/>
              <a:buChar char="Ø"/>
            </a:pPr>
            <a:endParaRPr lang="en-US" b="1" dirty="0" smtClean="0"/>
          </a:p>
          <a:p>
            <a:pPr>
              <a:buFont typeface="Wingdings" pitchFamily="2" charset="2"/>
              <a:buChar char="Ø"/>
            </a:pPr>
            <a:r>
              <a:rPr lang="en-US" b="1" dirty="0" smtClean="0"/>
              <a:t>Discipline</a:t>
            </a:r>
          </a:p>
          <a:p>
            <a:pPr>
              <a:buFont typeface="Wingdings" pitchFamily="2" charset="2"/>
              <a:buChar char="Ø"/>
            </a:pPr>
            <a:endParaRPr lang="en-US" b="1" dirty="0" smtClean="0"/>
          </a:p>
          <a:p>
            <a:pPr>
              <a:buFont typeface="Wingdings" pitchFamily="2" charset="2"/>
              <a:buChar char="Ø"/>
            </a:pPr>
            <a:endParaRPr lang="en-US" dirty="0" smtClean="0">
              <a:solidFill>
                <a:srgbClr val="002060"/>
              </a:solidFill>
              <a:latin typeface="Bauhaus 93" pitchFamily="82" charset="0"/>
            </a:endParaRPr>
          </a:p>
          <a:p>
            <a:pPr>
              <a:buFont typeface="Wingdings" pitchFamily="2" charset="2"/>
              <a:buChar char="Ø"/>
            </a:pPr>
            <a:endParaRPr lang="en-US" dirty="0">
              <a:solidFill>
                <a:srgbClr val="002060"/>
              </a:solidFill>
              <a:latin typeface="Bauhaus 93" pitchFamily="82" charset="0"/>
            </a:endParaRPr>
          </a:p>
        </p:txBody>
      </p:sp>
      <p:cxnSp>
        <p:nvCxnSpPr>
          <p:cNvPr id="9" name="Straight Connector 8"/>
          <p:cNvCxnSpPr/>
          <p:nvPr/>
        </p:nvCxnSpPr>
        <p:spPr>
          <a:xfrm rot="5400000">
            <a:off x="2460625" y="3863181"/>
            <a:ext cx="4374356" cy="794"/>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latin typeface="Algerian" pitchFamily="82" charset="0"/>
              </a:rPr>
              <a:t>AGENCIES FOR SAVING CHILD RIGHTS IN U.K.</a:t>
            </a:r>
            <a:endParaRPr lang="en-US" dirty="0">
              <a:latin typeface="Algerian" pitchFamily="82" charset="0"/>
            </a:endParaRPr>
          </a:p>
        </p:txBody>
      </p:sp>
      <p:sp>
        <p:nvSpPr>
          <p:cNvPr id="2" name="Content Placeholder 1"/>
          <p:cNvSpPr>
            <a:spLocks noGrp="1"/>
          </p:cNvSpPr>
          <p:nvPr>
            <p:ph sz="half" idx="1"/>
          </p:nvPr>
        </p:nvSpPr>
        <p:spPr>
          <a:xfrm>
            <a:off x="304800" y="1600200"/>
            <a:ext cx="8534400" cy="4724400"/>
          </a:xfrm>
        </p:spPr>
        <p:txBody>
          <a:bodyPr/>
          <a:lstStyle/>
          <a:p>
            <a:r>
              <a:rPr lang="en-US" u="sng" dirty="0" smtClean="0">
                <a:hlinkClick r:id="rId2" tooltip="Action on Rights for Children"/>
              </a:rPr>
              <a:t>Action on Rights for </a:t>
            </a:r>
            <a:r>
              <a:rPr lang="en-US" dirty="0" smtClean="0">
                <a:hlinkClick r:id="rId2" tooltip="Action on Rights for Children"/>
              </a:rPr>
              <a:t>Children</a:t>
            </a:r>
            <a:endParaRPr lang="en-US" dirty="0" smtClean="0"/>
          </a:p>
          <a:p>
            <a:r>
              <a:rPr lang="en-US" u="sng" dirty="0" smtClean="0">
                <a:hlinkClick r:id="rId3" tooltip="Child Rights Information Network"/>
              </a:rPr>
              <a:t>Child Rights Information Network</a:t>
            </a:r>
            <a:endParaRPr lang="en-US" u="sng" dirty="0" smtClean="0"/>
          </a:p>
          <a:p>
            <a:r>
              <a:rPr lang="en-US" u="sng" dirty="0" smtClean="0">
                <a:hlinkClick r:id="rId4" tooltip="Save the children"/>
              </a:rPr>
              <a:t>Save the Children</a:t>
            </a:r>
            <a:endParaRPr lang="en-US" u="sng" dirty="0" smtClean="0"/>
          </a:p>
          <a:p>
            <a:r>
              <a:rPr lang="en-US" dirty="0" smtClean="0">
                <a:hlinkClick r:id="rId5" tooltip="National Society for the Prevention of Cruelty to Children"/>
              </a:rPr>
              <a:t>National Society for the Prevention of Cruelty to Children</a:t>
            </a:r>
            <a:endParaRPr lang="en-US" dirty="0" smtClean="0"/>
          </a:p>
          <a:p>
            <a:r>
              <a:rPr lang="en-US" u="sng" dirty="0" smtClean="0">
                <a:hlinkClick r:id="rId6" tooltip="Children's Rights Alliance for England"/>
              </a:rPr>
              <a:t>Children's Rights Alliance for England</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609600"/>
            <a:ext cx="7391400" cy="1107996"/>
          </a:xfrm>
          <a:prstGeom prst="rect">
            <a:avLst/>
          </a:prstGeom>
          <a:noFill/>
        </p:spPr>
        <p:txBody>
          <a:bodyPr wrap="square" rtlCol="0">
            <a:spAutoFit/>
          </a:bodyPr>
          <a:lstStyle/>
          <a:p>
            <a:pPr algn="ctr"/>
            <a:r>
              <a:rPr lang="en-US" sz="2400" dirty="0" smtClean="0">
                <a:solidFill>
                  <a:srgbClr val="663300"/>
                </a:solidFill>
                <a:latin typeface="Elephant" pitchFamily="18" charset="0"/>
              </a:rPr>
              <a:t>STEPS TAKEN TO SPREAD AWARENESS FOR CHILD RIGHTS ?</a:t>
            </a:r>
          </a:p>
          <a:p>
            <a:pPr algn="ctr"/>
            <a:endParaRPr lang="en-US" dirty="0"/>
          </a:p>
        </p:txBody>
      </p:sp>
      <p:sp>
        <p:nvSpPr>
          <p:cNvPr id="3" name="TextBox 2"/>
          <p:cNvSpPr txBox="1"/>
          <p:nvPr/>
        </p:nvSpPr>
        <p:spPr>
          <a:xfrm>
            <a:off x="533400" y="1981200"/>
            <a:ext cx="8077200" cy="5539978"/>
          </a:xfrm>
          <a:prstGeom prst="rect">
            <a:avLst/>
          </a:prstGeom>
          <a:noFill/>
        </p:spPr>
        <p:txBody>
          <a:bodyPr wrap="square" rtlCol="0">
            <a:spAutoFit/>
          </a:bodyPr>
          <a:lstStyle/>
          <a:p>
            <a:r>
              <a:rPr lang="en-US" sz="2400" u="sng" dirty="0" smtClean="0">
                <a:solidFill>
                  <a:schemeClr val="accent3"/>
                </a:solidFill>
                <a:latin typeface="Aharoni" pitchFamily="2" charset="-79"/>
                <a:cs typeface="Aharoni" pitchFamily="2" charset="-79"/>
              </a:rPr>
              <a:t>Movies</a:t>
            </a:r>
            <a:endParaRPr lang="en-US" sz="2000" u="sng" dirty="0" smtClean="0">
              <a:solidFill>
                <a:schemeClr val="accent3"/>
              </a:solidFill>
              <a:latin typeface="Aharoni" pitchFamily="2" charset="-79"/>
              <a:cs typeface="Aharoni" pitchFamily="2" charset="-79"/>
            </a:endParaRPr>
          </a:p>
          <a:p>
            <a:r>
              <a:rPr lang="en-US" sz="2000" dirty="0" smtClean="0">
                <a:solidFill>
                  <a:schemeClr val="tx2"/>
                </a:solidFill>
                <a:latin typeface="Aharoni" pitchFamily="2" charset="-79"/>
                <a:cs typeface="Aharoni" pitchFamily="2" charset="-79"/>
              </a:rPr>
              <a:t>Movies can play a major role in spreading awareness. For E.g..</a:t>
            </a:r>
          </a:p>
          <a:p>
            <a:endParaRPr lang="en-US" sz="2000" dirty="0" smtClean="0">
              <a:latin typeface="Aharoni" pitchFamily="2" charset="-79"/>
              <a:cs typeface="Aharoni" pitchFamily="2" charset="-79"/>
            </a:endParaRPr>
          </a:p>
          <a:p>
            <a:r>
              <a:rPr lang="en-US" sz="2000" dirty="0" smtClean="0">
                <a:latin typeface="Aharoni" pitchFamily="2" charset="-79"/>
                <a:cs typeface="Aharoni" pitchFamily="2" charset="-79"/>
              </a:rPr>
              <a:t> </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r>
              <a:rPr lang="en-US" dirty="0" smtClean="0"/>
              <a:t>                                                                                                       </a:t>
            </a:r>
          </a:p>
          <a:p>
            <a:endParaRPr lang="en-US" dirty="0"/>
          </a:p>
          <a:p>
            <a:endParaRPr lang="en-US" dirty="0" smtClean="0"/>
          </a:p>
          <a:p>
            <a:endParaRPr lang="en-US" dirty="0"/>
          </a:p>
          <a:p>
            <a:endParaRPr lang="en-US" dirty="0" smtClean="0"/>
          </a:p>
          <a:p>
            <a:endParaRPr lang="en-US" dirty="0"/>
          </a:p>
          <a:p>
            <a:r>
              <a:rPr lang="en-US" dirty="0" smtClean="0"/>
              <a:t>   </a:t>
            </a:r>
            <a:endParaRPr lang="en-US" dirty="0"/>
          </a:p>
        </p:txBody>
      </p:sp>
      <p:pic>
        <p:nvPicPr>
          <p:cNvPr id="8196" name="Picture 4" descr="C:\Users\Admin\Desktop\download (14).jpg"/>
          <p:cNvPicPr>
            <a:picLocks noChangeAspect="1" noChangeArrowheads="1"/>
          </p:cNvPicPr>
          <p:nvPr/>
        </p:nvPicPr>
        <p:blipFill>
          <a:blip r:embed="rId2" cstate="print"/>
          <a:srcRect/>
          <a:stretch>
            <a:fillRect/>
          </a:stretch>
        </p:blipFill>
        <p:spPr bwMode="auto">
          <a:xfrm>
            <a:off x="685800" y="2971800"/>
            <a:ext cx="2800350" cy="2800350"/>
          </a:xfrm>
          <a:prstGeom prst="rect">
            <a:avLst/>
          </a:prstGeom>
          <a:noFill/>
        </p:spPr>
      </p:pic>
      <p:sp>
        <p:nvSpPr>
          <p:cNvPr id="8198" name="AutoShape 6" descr="data:image/jpeg;base64,/9j/4AAQSkZJRgABAQAAAQABAAD/2wCEAAkGBxQTEhQUExQWFhUXGB4YGBgXGRwdHBogHhwYHBoaGhsaHCggHBolHBgcITEiJSkrLi4uHB8zODMsNygtLisBCgoKDg0OGxAQGy8mICQsLC4sLCwsLCwsLCwsLCwsLCwsLCwsLCwsLCwsLCwsLCwsLCwsLCwsLCwsLCwsLCwsLP/AABEIAQoAvQMBIgACEQEDEQH/xAAcAAACAwEBAQEAAAAAAAAAAAAFBgMEBwIBAAj/xAA/EAACAQIEBAQDBgUDAwUBAQABAhEAAwQSITEFBkFREyJhcTKBkQdCocHR8BQjUrHhFWJyQ1PxJDOCktKiF//EABoBAAMBAQEBAAAAAAAAAAAAAAIDBAEABQb/xAArEQACAgICAgEDAgcBAAAAAAABAgARAyESMQRBURMiYTLwFCNxgZGh8QX/2gAMAwEAAhEDEQA/AO8bxUYN2FkoyuAfD/pJ2On0+lWeVeOq5dLttZdiymBAJ3B9K6S5hMTYV2CK6xM5QZHQ9wa84hxc+GQmHFpSBJyQT84oBUjHxGHgNyzkvaIoLFiIAERlHSOk/OiWAe1bOSyFIyzCmde89aH8LbxUW1ctZUdMwGbQgECNNd4NW2xNlPIWRWUZdwG6R69qSx4mVoLWWDjEbK2pMxl67HQj8zUtu1oWTyzqZM7D30qjw+8EyrcIEE5S0gkGY1P69Kpccx9nB27t2SQxnKOpIACjtJM/OlMajl3qG8VfRULAhTEz+vpSvxLm/B2yzC4GcxISTMfKKSls47irT8Frp0T5Ddz6/wBqZeFfZnZ/6jsx7bfhv+NYaOmP9hDqtj/c9b7TMPAHhXCPZf8A9V1hftIw5JJFxfcAiPkSZq43I+AVspQz/wAn3jvNVOJfZ/g1Utma2O+b/wDU/Su+38zr/pGHh3NGHuwUuKxI+GYP0OvWir3VKxMMdtPX8e1ZBxHkO6im5YfxANQIKv30B6/StF5PU3MNYuNJYJBB7jykn1lay96NziNbEO2rYUExEmTA06Dp7UN46Sih1c5SwDHUwv8AtPSit9mjyrPziKoYzEvbQsyIwmMo6iDr/iKYai7M9sY21cULauEkR8JkwN5J/etT4lFYMpRtt4/sZ3r3AIhGZVVQBoFERMEz9BUjMyuTqykCAOm+pnv+QrvU0Tl82ZGhYAPXXXaNPzqS0oMlgA3X26a1QxNu4lsurjxOmYf/AMiKt4QF/OyxIAAPaOoOxmuHc4kCSKuUEvqo2J6D+/8A4qvg0DZoB3Pm9z09qtYhRlIZoUiD3+X/AIr7DuQAAJknboOk/pWkC9zATIUe4QBl01zEnU+3p7xXl9lHlEgnt6f2rqzjGLxkOQjQ7fOdq7xKGCQBP47UYqoIJnNpJH4aV9eQn70e1chyDoRHUxsf80P4ncuq3l7biNf0rNATSTcyPgxsLiouvNuN9obpr6d60LDccHgN/ELmsnS3ciQ0dG9Z0B60h8x4UWAbRTUscrEbJOhBH3jt/wCaYuE4IC3buNiS9gKCbbHcA6oBtIMiqa+JBZP3Q7gDbFjxhdHiFYTOT/LnRVHoOpopY4UqJmY57kglzrJ00HYTpQLHXbV7EoqOsFBA2A10GnWj9jBMihHZcnYCT30pLrZj8ZkuG4erDNJKE5gG1I+u35Upc/YJbuJwdja27sWjrAH5T9adsDg2TMcxCkyFjb1PrQvmLgi4i0PDm3ctNntsB8LDUGOoP79EOtDUqxn5lrhlvImVUy5dgRGnaO1FEQGG69COlJFnmXwm8LHobLaQ41ttHUMNR3g7U14bHIyzbYFYmFI19jMUGNlqjCdTcg4glstBbIesbkggg/I9fWrbMrW9VnbQjSe9Vv4VWZLgDys+Ro6z79dat4bEtpnQid41APbvqKMHcX3PrNkMNV9vbcTXSgDy9OgFSZBBM79ajVZOZdoIg/2rSOpoOpw90qIAkn/z+/lUeMtSJIzRrl2+hmhnGeOeDesW2VQt0XPMxPlKhYM9AcxH0qpy1zCr2LTX3/mXmaFIMAZyi9PKJgaxqaLjqZZuGuH4zN5Yg9T238pHcaVTxnHTauFILfzMmm/wqZiI0nv32rwcx4bUh4AjMQrTJlVgZfNqpGnUVB/GYN7wzurEjxASCANA0ztOVJjsNqwa7nSTAcbVry23Q+IScvUAAXJIMdMoH/yWuLnGizJoUfMTAaRBZVg+X8pr3D8bwVsBwVyScrBWkFR5pETs8yehmouY8TbswwtAg27jLqRLqqsmUg/e/IUziPUy5exHHPDdw6TBCrqI2kk6afj+VdYXjkr5bZOjtq0GFyzMr3dRpPXtFCsDxewQXvBFY3FClsxLxbtsWaJgA3InQbTVi5j8ILxSFCW0dnaHOVla2hVZ0IObpOqjrWqJhM4HMN9TlZVAJAB6jUqekHVT8hPpRXC8W8S4EK6ktrOnlMSBG5IPyG/SheF4jh2l7gRVluj5jlveGjRG0gab5j71escUwasrK4DXNoDScz5YOmhLrGsaz60VbmQsdCQdj+4oDjuYrNi41q5JKgGYmZn8aOMhjXWelZv9oC2xdRl0Zgc3rEQfpQe6h+oHs8K8fDi5cvnxrjhLYZpkTB+X6Uf5e5JyqTeuZXV/KAQYjWSDvrVLC2MOuGRTbunFWWKzaUyGBJEmIIj3pr4Hw/4GxAzXbyZnzgaEdhGmh/A06Qgylh+Ateum7iApAJCwMucAmGYCmrAWkyHLHUfiR+VQJhwoECFzeUTuPQHufwrrCYPzsztLMQfQEb6UltnUemp2LhI8pdgDDERr3j06e9Wbl0FgMpIHWPwqu5VGOXMGJzka5WGsjtP5xUlxhetkKxUnrsVP6igqo25Hi+HJclbi51bSGAIA7GaTOJchvaY3MDday2pyTKHtPb8a0BUbTsO+pPua6dScp2j9x+/ShOMHYhjKRMw4dzndw7+Dj08NiYF0DRtY1j9+grQeG4iVGoYbhh19/wBRSv8AaNw+y2FvZ9Cqm4D2bUjX1JiPWkv7PuaGsYTEG4xNu1lyA9S0+QfMd+vakglbI9Gv+RpHKpr959iO8gd/0NePi8s6RpMd/wAqyPg/2nXg4/iEXwm0BUEQZGsk+YDrTtzdx1rGD/iLWVyMsTqIYgdIneiLMrb9zAgIlnjXCRiriG6R4WR1Kj4vMbRBGne2Zqpd5Xu51ysmVnzPEyoGIN9MmkEwcpBjvrV/kzi5xOFt3rgAYySFGmhI/KjAxIBkA5WEg6xRjJQ3BKbirb5euhXB8NyEVAGLLGW7ceQywynziCOo2610/Kt52i5cXKVBZ9cxfwWsmBtHmzSTOm2s0n81854j+Jaxg3JCkyQqsWIktEg6LEfI02chc5fxYK3DlupuP6hHxD5nbpp3rVc1bTjjHoyJ+Ur+V/MgLLcBCl8ozW7dsEGJM5JOn1ph4vwsX0wxJVRaupcI/qVQQRoOumlWOP4y3atvduEqFWZmAfSOvzrH057x3iNfGtlXjLlGUA/CubLIMdZ/vRFzepgSxuPg5TuZLKeVgpuhsxcArcdSPggsQiqMpgfQVOeWL7NdbPbj+YbclplryXfOIgDykaTv9CHLvHFxGF8VWJ02JEqRup+dZ1wH7RbqXWGJ89tj0ABXXfTeuGQnY/vOKR5Xlu7mVnKZy5bQtEnEi+QNP6ZGvWh3EeHXLNy0kgl3SQAx0GLN6QQuUwrSZIiDvTFieabAseN4ihNCGGub0A79I99qzXjf2i4h2mz/AC021AJnrqdNiOlEMnLQmcK7muNi1JKHSN52j50kc+cwIl1LaIjlQcxIBiYgfhS39oHE2uYnDoCdAJ13JYdvahV/VmJ6muxktszsi8NRk4Jh3t4q6+KVrggeZfjUzCtCQdgQSBRvDWne5fvSzW1It2jcJzJMA6HX73vV3h+CueEVRct9oL3GMxIMMDuR90CgfNXNLYZXtFHFwlSbnlKyoDad9RtFOueYu42EWsGg8a4jAtIzRmGw8snUD9a5w/F8NexQtq8kLKsrCGPUd5Aj8awbi3H7l5pcm5v5m316yNRHQbU18A4vhsVYcYxgl63BF0QHcawo9QYk0DE+pSFIE2cWUJJB+EROaQPSqnELbkoiJoTq2m3esns/aCbVu0gRQ1uQ0RleIysBGjab6+1MXCefXxWwFpkBOUFSX010YgxA2ANLI91GcqEdb+Lt4dSXuZAuks2kd9dqSOYPtQsW1FuwTdjQxIB/+R9e01T5q5cXH+Fihd8PNo+bX2CgH4p0jrpWc4nh5XFXLC3MoQkAtm6R/QpM/LpSVpiQTKKFWojJ4mP4u0HyWJ13Cfq5/elScU5VxDNbw1i0wsBiDcP3m0DXGjZY0HsaDW+GYmNMU3sBiPw/l0V+z3jF+3i7itdZraIxcMSZy9VVtZ/LegaxsEa9fv3HV6INmFOI8h4l8MqeLbK2gSii3lYmDoTmO/f51VwmFxdzh17C3LNzMuU2y2kgOhK77iNPTSpMW2M4qoupdSzZzHKmdp7S2UfpvQjhr38FxC1aa8HzFQ0MWWGMag7EUAJIqxY3UKqN1+Ll3g1zi2HtrbtoVQTAITvPeetNtnEcTOHu23RfFbKLbCFABUl2OusbaDfuKzvhfHsVZvXr6ZriB4uBpK6lokfd2MH/AMHRf/8AScN/C+Jr4sR4ZjNP9o9fzomVr6H9oKkf9gPlfkHEKDde8bF1pGgVjl03JkSaq4jlLE4PFJdwreINyWZVMycynbykdu/pS3zBxzF3lF1ybdp5VVQlVaJJlZ13iesVzxe34uNdMzAMqaqM2otIRKyJowrk3fcy1qq6j/z6mKxipbthRbADMC4BLHpvEL+JPpXvDuQ/5XhfxFwoRLIuXKx0nWJiRSKnLIP37p9rQ/O6Kv8A2fs1riSotzKssCDpnABIWASJ679DrQUeNBut9Qj3+nv8xk5Y4JjMFduoyjwGkE5hpHwvE9Rp8/SueVuUf5N9cWFCsVKsHXfzSQRsap/aRx5sTfGFtkZVYZtdC3ST2X+/tQbBXVsXThb7C5hmOuU6KTEXFjZh1+e9aVcjkD3v/HucCo18QxguRLr3shuf+nDTIbWOnl2DHvVjn/gltfBtWHtKEBlWcA65dfcwdaEcQsX+GXvEst/Lf4WOoYbwwHUbiqOEsG65xF/zFzIH9R7n/bpt1jtTF5GmvX79QDxH21JuJXs2Oteij12DN+deO+tQhi2MvN0VY/BVgfjUoqnCK/xE5TcEcS5ovEuEdkVt4Yy0bSZ1oRcxtxxlZ2YT1M6ntPU1XuHViT1/Oozdo91E8ANATu452ru3JmO0/rXuDstcaFUse29NfBORr19DcDC2JIUvoGOoInpqI1pb5FXuMVCeoqLdIP6da7N4j0PpTNwDlq3cv3LGIvfw9xNs0QSNxmOmg1HcVQ4xy09vO9sm5aX78RPtO49dq45Vupv02I1PODcfu2WBRiCDInYH2OlXjYtYzEG4MT/D3bhl8ymMx3yssQvoaV1uiOs134vmBBg1zJZsQQamoYf7Mb4JH8YxLLusxB3zefUEHainL/2aDDuz3b2dmUqABEZgQxMkk7x6TRX7PObTesr/ABHlgBFePKTscx6MTG9NvHJaw+VS5ymMp1+Ubn060goSCLhjKOwJlNr7KZkjE+TN/T095ifWinL/ANmKWrovG4buXVBAGvRt9Y6U4YLiF9PDsthyogKH3X59j6GjRtkZBnI6RA1jpt2BrOJI2Zoyjuoi8rclrhVuszC4t4qGV1GmrAzqZ+L8K4xH2XWGxIcGLY3tDQfXeD2/Gne66BsjQx+LXoJ9q6sXkbK1ohsxOo2Pf5CuCbm/UJinzPyNbxYt2wTaFuYygQRAGnaI2ihPG/swt3rgIuFGCgN1zwAAYJ00HStJZwDDRJ2P4x77+8VDhLI1LGSZgEzAnp9RW/TrSmZ9U+5mGG+yRAWm88iRoAI7Gev+aI8J+zi3hSbvjHMAQjMAAhIIzR1Ou21PF/GMh+HyzsBq3qveO1SYrCo4V2k5fMN4nbUd60JeiTO+ofQiVwj7PcPbuM9w+MG6OAYJ1J9Sf1q5x77OsPeVRaVbRBmUUajse9N9hxvA16966zb6x2reFbubzPUReIcpWBhrdjFYkgIZViwUxBAGs6AH+3zRHKocqklEOVSeoBgH5inr7UbOlh5EnMsdfumf33pA6U/FhAEB8hMjsBgGzXGfM0iZhR2E+/4VyYr1jURamqoUUItmLbiTiDqfeubCEkAVJfTU+9X+AYfPeVdhOp7UotS3CqzU0j7PuDi2swMxOrRrHQa6CnLE4a4rhrJVQ2jo3wMf6ttCRv3gUNwnHcFh7eU3EzgToZq5hOarN8ALE9K8Zy5JYz1UCilEq8Y+zxMWc7MLdzLH8vVdNt66ucv3EseFefxdMpMbjoPWo8TzBiwbi2VAC6Zz09daAcP5g4liLptpcttG8qI7Uwoz49evzADjHk37mb8w8MNi86HaZB7ihYeDWqc3cMuXbbC/aTxB8Ny30/5DfKf3tWWX7RViCIIMEVf4+Xmu+5J5GMI1jox5+znmN7V7wM6raxEI+cSoOwaPXb51+gbJiEgaAagQO2g+VfkrDXINbzwPmt/4HDvbXNli05aSSwGwj0g0xhW5LobjNh0xJulXK5UfMDHxCDA01A9+1SYq6QU8RgjEtBMQoAPciZAGtVhiMWfDcpbWTBtk6x183Tv+zXeA4gL1xxdAUBsgVhp11VtpJqc71DBrqX7eOtKCS/zbr2IPUe1VruJyLNhBBJMjUCTroNSdKqcd4ktphnfy/D4ZHzzD5R7QaQ+YeYs7zbbToOg21PQk0QsmhAdws0rB4pTqWObeX67yPSKt4S8lwZljv069f32rHf4646jM5OsgTtNEOD8QexcDqT6gTBHr60YWu4r+I9TTOKXiikrrGsayPbvpUmEKwpLCWGbpJG+1KuE51XMoclF3JK5iTrpIiBtrFMlrFoyq6qGnXSNe8Vx7uPVg3Uv2mUwykVJdgiDUVu/KyAR6H/GlewI01or1NqZJzu3/AKq4MzEKdMxJjQEgT0mlm9crT/tJ4fbNsXgQLgIUidWB/T+3yrNLlv2M09W1qCRICT2qDxavFRUDWRRdzImYgmTrVjBW2ueVYUdSTAPuahxA8xqDxYPznXakjqMPcs43Dm2YJBPcGR8jTJ9muGa9jEWSEXVo/t86DhcRjANMy2xAIUKiDc6gfOnLlDHrgQq3FBZ2+78QH+89D6dKn8h6QgdyjAhLWeowfaKLtqy4tK2UnzEdB6+nrWectcY8C7mdLjiIhXK+xmty4lxGx4KveuW7KtoBcYCe8A70tY7C8KV7Zv2E8O7ql+3ojejRUuHLxHEjXzH5U5HkDsdwBw3i9+++UWyVP9bAsO8lQBGo3pR574aUulwPiMN6GB/cf2re7WHwqWcthVCHbIB/frWY/aVgQEzDVW09iNq7HlC5wF9zWQthJbsTK03rU/sp4iDGGYgfzVvKSR0BVxr1jKayzL1opwHFG3dRh0YfTY/hXpsLnmGb/juIJirrJGllS4bOADqPNprGkR61BY5utWrRNwfzG84VR/VOpMADX33G9AMTzC1y8jC4tgraYB1WQ2xCtPQkD2NIuNxTSfNM6ml8DdGJ5G7HcL8x8f8AHYASAJ3MmJB1oTbv+bXb9zVVd4716ulMCgCphAh3BtJkUStt0/Wl7C3yDRJL5n0NYRJmG4RFtHIzuUUzJAnWO1FeA8aaxZKlQVkjPJkHp8taVLuIPqPepLF0kakAfuawpGISOpr/AC/xDxbWZXXKgAJPoNzMRVHGc3Wxoi+Ix0zaqny+83y+tZ9YvXGUW0ztsVRJM/7soG0/ebSm7g/LZVQ+KYgn7iNBifv3BqT6LApTMFFmWY+TaEB8SsPibxa6yq0fCqnNpppbWXPziiOC5KVhLC76EplP0Jn6064HD2ragWraqP8AaI+p3NXCzUo5r6McMR9zHuaeAHDFGBORjEMIg0FKVtnMnDlv4e4jj7pKn+kgGDWKOO1WYmNRbDcQ7+596aeTxhl819Qx6AxHuf7UrX9zXKuRS3TktQ0bi11NI595nFyyuHsQoIJbLoAo1O3eKznFY57hBJiAAAsgCBGg76V9irh0M7iP8US4Jy/fxBAs2ix1GY6CYnKPWKzHjGNYb5C5/EaOE8WvYxbdlxaISJvXVHkHoTqT6Df8a0L/AE6zcwz2C/jqd2O4MaED7saUr4fheBwjWDicWCCktbGusLErbBMEE79vWocRiODMxaxevWbmmVgHUDU9G9O+n41NkwF/06jkzqve5FyhxN7N58LcacpIE/l6Vb53xivae0DqR+I1H9opF4lxNjilfMpdWCl02ePvV1xXHnxJnas/hf5geH/FXjKxZq3gD51nTUV5dwFzJ4uQ+GSQG6bxrG3zqG3vXoXc88ifoCxhreHw6i1kvNdOqOJPlEt8JmBvEHp3rLuN2St65KhQzMygTliSYUkainvhd23/AA2Fvqpt5nGa4pLv8JDb67zp2FVPtBt22VRadnZCWMABVzeYjQfFrMUPMGTgMrbiFaapbr7VFXSpuaIQiB3LlgxJq9h3kUMstV0PAnpXGKYXJMfi1QGd+g7/AOKi5dsNiLoBIE9W+FAPvH8h1NU8HgbuMxC27YzEmPQDqSegFbjwPl61hbGRFWYl26s3c+gOwpGXLxFCU4sOpX4ZZTCqEtAwdWudWPcn+w2Aq5g7zuTmUiOn3X6yOzD6H8RCqeKB4cQDDLtlPXQafMUQs2igAjQfj6VGtk7lRFdTo3MqiDAmPX6d6ls529Ne/Su1tem/Q9xBH4SPlXWLxqYe0XuHyqJ0Gp9ABvP50YwzvqQZzlxLwMK0HzsMq/PQn5A/2rHhWhnHjHWbrHLmaQqSM1sD4ZG4YkZj7+lIjpbBl7mRT8JKMQ2pDAEdjpV2NaElZwTM8xQ1NQVYvrqariuHUYZy9zT2q5b41fCi2t1kQRohy67SSNZg1SauRRQY08v8uLfUu1wBc0Fi6oAevxSzfIU5YLkbAGCLty8ZiF8q/jLH5EUh8s2RcuKGfw06sBJ9hW4cu8PwdpP5RLE7szST+Q+Vef5WVl0DUt8fGp2Rcz3nfk8KUu4dEtoo8ygnSNQesk9fas8vYjMa077TuPgA2bfXf2rKgDTfE5nHbQfKChvtlrBcTuWs6qfK4IZTqDPpUeFwzOwVFLMdAqgkn0AGpqPD28zAbSa0bkzA2bJzyhd0IQtqEbT4vrNVGhuRs0j5P4q1lPCuC4r2rma2R0Y6FXUxK77Gd60jnNFODdrgQXWUKCsiZGq+uk6GhXCODWLa20uE3hclrjpJUMDILMNtWbaKK8zcMw9vCk2hmZCpUKxbWRJyZiDpNKYQFJ3My5n5dbCG35syXLYZWG09VnrGn1oHbcxWtceNjH4W2i4iyLmb+UIKgtEZcpJKjpJ61nfGOW7+HueG9skwDKSw10me06VqZAYTLUHW3PTeu79wtlRdSY0XWT0A9Z7VybGyrJYmJG0n7q/1HWP3Nah9nnJDYd/HxKrn/wCmkyU7semboO2tY+UATUxkmW+R+Brw+wWulRfu6tqPKOiA+k602qrMAQVYe8flUtxlX+9CcZiS5GSRrv8A1e36157ZPv3uWcft1CCwh1KAnTyneoEx4uPkHQ6nrG/+K8W1IjWSDJGv4k17huGKoPhsVY+WTrt9P2aem4h7uhPuN8aTDAA+Z22WdvVj0X19KWsVzBhv5t+5cJuKxVLbE6gAQVT+kmTOvadKH2bGJuYmcud7bknOYVspiPWqvOfM5uI1m/hbYIJAIJzIY0O3sfWqFAJiWJ4wjhOOW7aM+MtANccshVVZSuVQAOogUo3eZc+j21gMzKoUALmMkAdOn0riWtvraLDJ8MTlGnnHoe9UOL30ZwyAqSBmUjLB/QjWqgANyb9RoiKGIGpqq1XL25qBlpIOpaZXNeVKyVwy0dwYS4TdUGWPypgw3NAsg5fMelJkV0tKbCrdxyZWTqWuJY9rrl31J/cVTDV6RXqrTAABQiiSTcf/ALPeXc7qzLOYSun70rS8Cq4W74RC+FcGYKFkhtAQANgdN9KRuG389iwuHui1cRQZLQYI2AO899qM4riuEw+GYjEMbuueZ8Rmj4fQT8qWDZimBG4x8U4y2GJurZAttAYFguUzGchQdDpPXQUncV5qzXHGHIt52DF0UIzRoVDaEKd9dSddJIpM45zRexb5naBoAo206x39arYe4SvmaADoOrHsP12rXAnKpA3H08YQkFEWEA6ZUWNfunUz7696qFcRjLjGyty4WjPBgemdicqgdFHaivKvJty9bD4qbVndbeodvU/0g/X2rQcKLdpRbtAKo2C7CoMucY+pVjwFhuAOW+VrWEi5dVnvDZshKp/wAnX/AHUYucctAy5dY/qRh+JFdcSx4trmb2AHf0FLduzexDEg5U6sdR7AdT7VOG+ps9Rx/l6XuX8dzTZmAdfWfwEa77TU/D7pcgnU7x1A7aaDp5R+NLdwWbDeQB7h3uMNu8ToB7UzcsL5A++bWYimcVGx18wQzXxPfwIbt2yomoMTcJZVCBiQzAttmSCoPbfcbEVWx2OfPlQTAJIjWen79aj4diL12wc82LguZVaN4iDB6EmINPTfUBm3XuCeUscwv3f4lgrMScpgZSAMx2jUAfSrnE3w+IZ7ly0vhW1IF25oHYmCBIggAH619wjhy3HvjE20e8tyGbLAIhYI0HSi2MwyNafCKwViugOpAmc0HcCPrVCxRH2xC4XgrT3rtzD3HtsAFtBiSQANJU/cPbtXa8Lw1ws2OIW+Tr5iojplj7sfuaE8d4XibeOUW7ga6VDAp5co1Hm6AeUmrDeGCP8AUX8dioKZSTk3zKcsQdqqAkJBG4yYj7M8F4TKts5yNHZmJnvoY/CkTGcgrbuBb2eyp/6gh0/KPnWrXbd62ZQll7HWpVxtu6pt3VidCG2NfOjyHHRnv/TFWRYmA808qvhGGouWmEpcUaH0I6H0pbdPSt3x3D/4V/DdfFwtzadcp/pP5GgHF/s+BPiYWHRt0J8y/M7iqsX/AKFHjl7+fmLy+LrknUySK9im3inKd20Cz2mVe+3+Kp8M5ZbEOLdphmP9Wg+Z/wAVcvk4yLvUmOFgaqL8VPhNGmiXGeAXsLc8O8hVuh3DDup6ij3KvJb38jOCFY/Re/6Vz+TjVeROpqYmY0JX4Dy8+NYLh1hk+N2MKATp0mf0oPzFhfCxFy0GLC2xUsdJI0Yx7z8or9C8OS1hraWUUIg0GnX1PUmsa5w5WxZxV+4LBYM5fya6E6GN6j8bzlyub0Ix/GKLE6zbLMAokkwB/ata5Z5as4C2uJxgDYiZS3uLfYkdW9dhS1y9aGCt+M1ucS3/ALeYaW1/qA6sdR6VVxfFLlwl2cmelUuxfQ6iNL3HbinNdy6NGhSdh86vcBxxgsx9TOs+vyrN/EIjWe+kR/ir54gypEzPakP44IqYuZgbj1j+JC9c8MPAkTHbQaepJj51FxzihC5EEKBGmgHzqvwDhxVVLiWbzN6QPKo9pBNHLHDvE0GgUy0Df0FSuVDUOhK8aMFLHsxX4Rae/dWUlANTtPoNNNa0XDmABAXoB2oYvlIt2oUdY/c0TsYcEyx12GtczcyJyJwv5lm5dW1ae5lLQJIG++p+VS2L9q9ZS5/03gww+kj3rq9ft21zXHVF2ljA1rvGXMiZlAMbCYB7axoKvXSxB2YM4nwgmzeVHZQwBgySMpkhSToD26VbwWFwzF/CKFgoRmRtQOxYGQY9aixmIvW7Z8guuROUaQOo/wB0E9NTVa1jsK9q2loqpuEJlXyuNRnB6ggTJ/Wmiosxex3Lgv2XKM3iklkfMSY2VWaZKwBvsTSdw/k7E3VzhQBJHmMGRoRHSDpTli7WEweI8J7RFu4JQrmY5wYKkzMfDA9TVLjGLxGGYeD/ACbTyVQeeD96S3XUHQxJNUCR8qM0H+IXvVfFYa1c3ie9SCwKiv4IGvlS7V1PeUKD3B2IssilXHiWjv6UKV2w7iDNttv096OtZuJtqKF4m0plNlY6f7G1iOwNS5dy3CwGjsGELyretMCMysII70t4TleyryrNbLfCpg6+uk0R4PiCpKNuDFS8atnw2Zd0OcfLcfSaWmRqoGccfF6/wZ7c4fbv2vAxSgldj1HZlP79aotYvWb6gsTay/IRAA+nT0otg764i2pJgxoRuKH4qzetkwSy9xr9RRtlbjx9Tca/eQaBlscURvKY9J79KH4vjBtOEugTup1Ej/afyqrc4gR91PmoqO5xEPC3ERgNgy7ex6UtPzKDgrof7hTG4bDY23lcBX+633h+orNuP8sXcLOYTbOzrqPbuD71oOEwdi4RlLWzO0yD9aL3jcUQ1sOmx+9I9RV2DzHxn5Eh8jxUY0NH8zDQgEH960c5V4Yb99ZB8NfMxP4b7mm/i/Jtm9NzDDLcGvhH4WI6f7SfpSYObmtW2QAC6xhpEZQNAunb1r10z/WT+XPLbB9NvvjrxLjNq2+VmgDoDqPltO1V05zUsqW08kwZ39996zezLkuxmTOvWimFMCRp7Ua+IqjfcXk8pj1NRw5QmUO++povaaTvWScK469tzJ09fyrR+BcUW8siR6VPlwFD+I/FmDDfcP4rAW76ZLqhlkGJ6jrpVh7Ci34ZXyRlj02jWqly0Llt0zFcwIzLuPWoeC4BrCFGfNJ0AzEL0gZix9d6ep1MYbn3iXr1tHtN4alSMzgF9+gBIB03J+VfWuX8ObJR1VnXMXfa5MlsxI82sg69O9T2UyMfDt+WT5gxidZldZE6SB39aqWuGeJiHuM4cgDJlIAOkMrAa5dIg9CaoRh7k7KYucKw6FCi3BddXJS5OYAtsxXXII6ETMxRDg9689ubzWgwZhBUnY67tvM6e1K2N4+mFxl8KD4LGGUDKQRIEA7FT/f0o9bv4tC7HDWitxs6hrmoGVRrl01ifnVQ6kLKbuOhavluCuAte5BXyoYz36EmkGhnEuELc1Byt0P03+lW2tdjXttWHrRH7v1CcpK7UxTvqQyswhvhb/kOo9CKN4cBl11kQam4vgfEQ5R5xBHy3H0kfOhfC8QRoelQ5cf02v1Lg/1ceuxBvDGNq49s6ZTp7HarHFOKFVkGNa84zZK4gMPhdNfcR+RoDzGxFtVX4ncAf3P9qEJyyAfMpBUqHMYeFXkvasBn6NXmNtNbEXgty2epH7iq3BcKLYWTrG1MGMw4vWmQwcw+h6H61qKC1AxWRuLXWjFjC4a0lwPauEqJJtEzHYg7x70xcM4oH9BSBi+J3FYWm/lqN40n3PUVZ4zxIWMEys2uIhVG5C6Z2+mnuRVa4HLr+YGXhwJPqP3FMcti095j5UUsdtdNB7k6V+eLua9eLRL3HJgf1MZgfM0xcxc1tew64e0GFpSMzNu5GwgSABvvU3J3ERhSVvKuR8rIxVTBGkgsCFIBP+Jr2PGxthQkjc8jMQzcQdSSxyTi5UC2TIBmQAD1BM6EbetF7fIOK72wf+R/IUebmRXYDDuXiWuabAnSP6j00n8KIYnnGzaHnOWOrESfZQZ+tEM2Umos4cfcRMRyDiwZhPfNt+FWcHh2wrIDcDsTtbMhddZMR+zUPH+flckW87g/1HKv0Gp9qT8dxq7e0ZoX+lRC/PqfnNUIrsPviHAH6ZqTc4AeUFXYGDl+Ee56/KrX+uOwLEtGxFswfl2IgH5kVj2GxWXSm7l/F5zkmC0BewMisbCEFiGrE6M1jh/ElNlGlVEAEZWMaCRptRKzYDeZlXMNAVmYjTsRuaV34Dbum0SxGSARuGA+6wmYk0WwYOIFxpe0oY2sqMAYUwSxUSDMxB2jvWY3DwnQoaMzjnfhFtMTdVZGxZnad1B3OvXqetWOXuPX3Qq16yFSApZSSdO4YSNBr60W45x61h8yEN4BcgBpa5nUDOxVzqh0GpmZMa1nvFOP53lFCj2En1I2BiBp2q1DqQurEkCbqDXQaqDXjXoJNfHLln0Jxy6b4r1b01UyAamvDiv6RTPqn3B4fEvg1XfA2ySY1PUaGoAznrFSJhmnVjRcuQ6udx4+6gzj+GZUnfKZB9PvD6UDxFpWdGOuQE/Xr9B+NOjr5SHaR1mlTjnB9P5TZ0OjKN/QSPu9/wBKQ2Kmsalfj5hXFoLv8Qzn+WYHV+//ABn+5/GmHl7G/d3jrvPueppdwvCHOjlVHYGT7aaUxcPFuyDDe5NLYqCAsdkopREAfaBgYHiR5ep7H/NZpxK9cvQWOiLlX0A/M09c+c0JeUWLRzCZdu8bAd9f7UmJZJKifiYD5TXu+GpTHbfsTyM7FjxhY8OC4E5l1gMCBqDIkH0j+1cW7QuWCj+6nsad8HwzxUFsiQdD6AiJqZ+RkFnIjfzCNXYD5wOg9qTg80b5fMb5PjDkK+Jk637lm2WEhmJUHTSN/nQq8zTLSSep/WtM5h5AKjMrA9ZOnvPzpYwHBmuZ7ZUDIpaSYBA9ToD2716mLOjixPOfGydxYZq6zVLjMIUJ6qDE/wCRVeqQYuTI1X+F4tkuIR0IMfOhimiPB7KvdRWMLOprm6M0dzb+DXvEWdVPaQaH8dGKsZruGuMFJzOm/QAsBv01+tDeA4jJ5Z2Og6xqfy/t3ppGJ0BJBH5V4nI4slieqUGVKMyXmfiz31QuZyiB21JJPuSdZ9KW8xrSeduUGbNew4BB1ZB37r+lZqF716+LKrjU81sTIaM/Q6Cps8VXQ1MK+OSewZ4Vk1Pasd6jV+1fXb0aDU04UNmYbOhLLXVSq1zFu2iD515Zws6vr6VYLxtTeRI+IH2j8yvbwpOrnN6dKm/h0n4Vk6ba18Hr5jrNK0JxJJg5+EAPIBIJ2mI/M0K5m5PN3KUvFLf30ifmO/sabFNdYi2DE03GvAFl7nNlZqBOpmN/kEFM1i8HI3VlifYzQThHCWfGW7UaqSSD0gE61rPgKrgjSfpXOE4ahvG9kAcDJmHUab+ukTR4/LyNatBbGo+5Zb4dgRbQAb9T615isSE3q1caBVHQmTrS8pCAATU+420H8U4a+ISC+Wfnp+tUMPygqIwnPIiCP3pTMrTtVm2tFh5HQM53rdTJ8XwBcpUr6RSBxrhTWHg/CfhNfo7F8OR9xr3pA525ei2ZEjcEdK9PxvIZTxeS5sasOSzIVohwrEBGn9/jVPEWSjEH/wA16pr1uxIpoHD+K2syjY9494k79fwppsYlXtgBzOWPpWR4bEZTTFgce62w2Vyo1EAweupiI1ioM3jXsS3D5NaM0bhVzLIJkNBHyG340J45ynh8Rc8SSjH4skQ3Y7UB4XzUQQsD5A6GNCD1mY+VNmGvB1BGb10FSsMmI3KgUyiFbb1IWqjhb01aL14hEqK0ak2foKmsJ1NVLAmrStRLFuPiTtcrhTpUNy4Kh/1C0JBuKD2JpwtoPH4llDUjmh/+qWf+4v1qT/VbP/cT60ARq6mlT8QirbVOtCBxaz/3U+tS/wCr2f8Aup9RTVB+Ipkb4li+utT2Rl3oa/FbJcfzUgDuK8fjFr/uJ9RQheJJqFwYiqhC7cB9qitLOo2NCcRxVG0W4gnclhVm1xrDKRb8e1mAHlzCdp29taEI+Rrqc4+mu4QFv1q7Z2oNa4xh2GZb9siSJDAiREifmPrU9vi9n/up/wDYVRiUo2xFsCw1CU1BxHBrdtsjbEVCOL2N/Gt//YV1/q9j/vW//sKrVbiirD1MG5l4WUuXLZ+JGIHt/kUtRWn/AGlIhxC3bbKyusNlMwRoJjuI+lInHMFlbMvwt+B7fnXq+O/JBI8q8WqaN9n/ACmi2kxF0BrjAMuaItqwlYB0LsIMkaAiNTNPLXrQLfzemn870Hr3n0qPhbq+GGX4GCRqB5WtiOm2U0l38Cy5jkY5WYBShedFAB7adSNfTek5cjA6Ev8AHwoV2alvnLl1Av8AEWwBcQG4QsRcC6tIEDOAC0iJAM6iaWk4+Y3Le8fv99K03i98LZDPoAjM2oIACsW6bQCKwi3jAQPumNY60ZQONydmKHXuaji2bw3CkhiIBAJI9o1mhvhXfNFy8A4Mg5jlOmQKWeQJnN329jRq3Y2rwMWTgOrns+Rh57uQcBLKhLM5kiFfN5YABjOSdSJ7Vfa8a4NfHakt9zExYUKKlTG4jfWl+/bYsxAJ13ANE8f8VScP2b2qlfsW4aZODVF7B4Jxm+JiST1MamAPlXQ4bfCIArFliSQ0GN9YnWj/AA7/ANwU12+ntRP5BB6mHPQ6mZY/hV98uUOsTOjdYHb3/CjmJLMbUWCFRVBGUjPAXMTp1IOvrTi9QcQMWm9jXDymrjUD6wZg1fjuLWKxKG9bcWjlHxDIBm1JHlGmgIHrFfKyi+rCwxtqmWCnxHJAYiCB5tetEOGibzTrC6elGD8JrW8tgehNJUa/FdxJ4lbLXWZLbKpMhcsRt0GlQ8BTJjXZ7TyVWLhHlA8IAqJHxEkDTt2mj99zmOpqxw8T9aLF5xxktXc7ycYzY1U+olcJwLraK+HcEXH0YGYhADIEH3G/SvrHDMQBrnJzg7P8IjTbcjf1NaYoqxZ2rD5bZHJruCmT6aBa6mUrwrEfzNH8wYL8ZgkmDqPLA00rxuEYk21WHzAmT/M13g5okwYMVsFnerC1SjFhcU3lcfX+5kGNwP8AJu+KrCElSQR5pEfn+NAMRYDoVNaN9px/lJ/ypAt1d4Q0f6yLzMv1WDV6hDk7nH+HUYfEEhV0R4mBqcrAScupggEiYgjZ8bm7CksfGTVd/EWNgP8AkNton0rG+NDzD2qklUFAdydcxAqOXPfOgvobFgkqRDvESJnIgOuUmJJAJgCABrn6e1XrgqMCuqphYnZn/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8199" name="Picture 7" descr="C:\Users\Admin\Desktop\download (15).jpg"/>
          <p:cNvPicPr>
            <a:picLocks noChangeAspect="1" noChangeArrowheads="1"/>
          </p:cNvPicPr>
          <p:nvPr/>
        </p:nvPicPr>
        <p:blipFill>
          <a:blip r:embed="rId3" cstate="print"/>
          <a:srcRect/>
          <a:stretch>
            <a:fillRect/>
          </a:stretch>
        </p:blipFill>
        <p:spPr bwMode="auto">
          <a:xfrm>
            <a:off x="3733800" y="2819400"/>
            <a:ext cx="2195512" cy="3089980"/>
          </a:xfrm>
          <a:prstGeom prst="rect">
            <a:avLst/>
          </a:prstGeom>
          <a:noFill/>
        </p:spPr>
      </p:pic>
      <p:pic>
        <p:nvPicPr>
          <p:cNvPr id="8200" name="Picture 8" descr="C:\Users\Admin\Desktop\download (16).jpg"/>
          <p:cNvPicPr>
            <a:picLocks noChangeAspect="1" noChangeArrowheads="1"/>
          </p:cNvPicPr>
          <p:nvPr/>
        </p:nvPicPr>
        <p:blipFill>
          <a:blip r:embed="rId4" cstate="print"/>
          <a:srcRect/>
          <a:stretch>
            <a:fillRect/>
          </a:stretch>
        </p:blipFill>
        <p:spPr bwMode="auto">
          <a:xfrm>
            <a:off x="6172200" y="2819400"/>
            <a:ext cx="2686050" cy="31242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6" name="Picture 2" descr="C:\Users\Admin\Desktop\download (17).jpg"/>
          <p:cNvPicPr>
            <a:picLocks noChangeAspect="1" noChangeArrowheads="1"/>
          </p:cNvPicPr>
          <p:nvPr/>
        </p:nvPicPr>
        <p:blipFill>
          <a:blip r:embed="rId3" cstate="print"/>
          <a:srcRect/>
          <a:stretch>
            <a:fillRect/>
          </a:stretch>
        </p:blipFill>
        <p:spPr bwMode="auto">
          <a:xfrm>
            <a:off x="-67290" y="-26442"/>
            <a:ext cx="9211290" cy="6884442"/>
          </a:xfrm>
          <a:prstGeom prst="rect">
            <a:avLst/>
          </a:prstGeom>
          <a:noFill/>
        </p:spPr>
      </p:pic>
      <p:sp>
        <p:nvSpPr>
          <p:cNvPr id="3" name="TextBox 2"/>
          <p:cNvSpPr txBox="1"/>
          <p:nvPr/>
        </p:nvSpPr>
        <p:spPr>
          <a:xfrm>
            <a:off x="838200" y="762000"/>
            <a:ext cx="7315200" cy="6278642"/>
          </a:xfrm>
          <a:prstGeom prst="rect">
            <a:avLst/>
          </a:prstGeom>
          <a:noFill/>
        </p:spPr>
        <p:txBody>
          <a:bodyPr wrap="square" rtlCol="0">
            <a:spAutoFit/>
          </a:bodyPr>
          <a:lstStyle/>
          <a:p>
            <a:pPr algn="ctr"/>
            <a:r>
              <a:rPr lang="en-US" sz="6600" b="1" dirty="0" smtClean="0">
                <a:solidFill>
                  <a:srgbClr val="000000"/>
                </a:solidFill>
              </a:rPr>
              <a:t>THE STUDENTS INVOLVED:</a:t>
            </a:r>
          </a:p>
          <a:p>
            <a:r>
              <a:rPr lang="en-US" sz="5400" b="1" dirty="0" smtClean="0">
                <a:solidFill>
                  <a:srgbClr val="000000"/>
                </a:solidFill>
              </a:rPr>
              <a:t>1.ADITYA SINGH</a:t>
            </a:r>
          </a:p>
          <a:p>
            <a:r>
              <a:rPr lang="en-US" sz="5400" b="1" dirty="0" smtClean="0">
                <a:solidFill>
                  <a:srgbClr val="000000"/>
                </a:solidFill>
              </a:rPr>
              <a:t>2.AKHIELESH M.</a:t>
            </a:r>
          </a:p>
          <a:p>
            <a:r>
              <a:rPr lang="en-US" sz="5400" b="1" dirty="0" smtClean="0">
                <a:solidFill>
                  <a:srgbClr val="000000"/>
                </a:solidFill>
              </a:rPr>
              <a:t>3.AKSHAT DUANDIYAL</a:t>
            </a:r>
          </a:p>
          <a:p>
            <a:r>
              <a:rPr lang="en-US" sz="5400" b="1" dirty="0" smtClean="0">
                <a:solidFill>
                  <a:srgbClr val="000000"/>
                </a:solidFill>
              </a:rPr>
              <a:t>4.ANSHUL AGGARWAL</a:t>
            </a:r>
          </a:p>
          <a:p>
            <a:endParaRPr lang="en-US" sz="5400" b="1" dirty="0">
              <a:solidFill>
                <a:srgbClr val="000000"/>
              </a:solidFill>
            </a:endParaRPr>
          </a:p>
        </p:txBody>
      </p:sp>
    </p:spTree>
  </p:cSld>
  <p:clrMapOvr>
    <a:masterClrMapping/>
  </p:clrMapOvr>
  <p:transition>
    <p:sndAc>
      <p:stSnd>
        <p:snd r:embed="rId2" name="applause.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pPr algn="ctr"/>
            <a:r>
              <a:rPr lang="en-US" dirty="0" smtClean="0"/>
              <a:t>WHAT ARE RIGHTS?</a:t>
            </a:r>
            <a:endParaRPr lang="en-US" dirty="0"/>
          </a:p>
        </p:txBody>
      </p:sp>
      <p:sp>
        <p:nvSpPr>
          <p:cNvPr id="3" name="Content Placeholder 2"/>
          <p:cNvSpPr>
            <a:spLocks noGrp="1"/>
          </p:cNvSpPr>
          <p:nvPr>
            <p:ph idx="1"/>
          </p:nvPr>
        </p:nvSpPr>
        <p:spPr>
          <a:xfrm>
            <a:off x="914400" y="1752600"/>
            <a:ext cx="7620000" cy="5105400"/>
          </a:xfrm>
        </p:spPr>
        <p:txBody>
          <a:bodyPr>
            <a:noAutofit/>
          </a:bodyPr>
          <a:lstStyle/>
          <a:p>
            <a:pPr algn="just">
              <a:buNone/>
            </a:pPr>
            <a:r>
              <a:rPr lang="en-US" sz="3200" b="1" dirty="0" smtClean="0">
                <a:solidFill>
                  <a:schemeClr val="accent6"/>
                </a:solidFill>
              </a:rPr>
              <a:t>    </a:t>
            </a:r>
            <a:r>
              <a:rPr lang="en-US" sz="3200" b="1" dirty="0" smtClean="0">
                <a:solidFill>
                  <a:schemeClr val="accent6"/>
                </a:solidFill>
                <a:latin typeface="Forte" pitchFamily="66" charset="0"/>
              </a:rPr>
              <a:t>Rights</a:t>
            </a:r>
            <a:r>
              <a:rPr lang="en-US" sz="3200" dirty="0" smtClean="0">
                <a:solidFill>
                  <a:schemeClr val="accent6"/>
                </a:solidFill>
                <a:latin typeface="Forte" pitchFamily="66" charset="0"/>
              </a:rPr>
              <a:t> are legal, social, or ethical principles of freedom or entitlement; that is, rights are the fundamental normative rules about what is allowed of people or owed to people, according to some legal system, social convention, or ethical theory. Rights are of essential importance in such disciplines as law and ethics, especially theories of justice and deontology</a:t>
            </a:r>
            <a:r>
              <a:rPr lang="en-US" sz="3200" dirty="0" smtClean="0">
                <a:solidFill>
                  <a:schemeClr val="accent6"/>
                </a:solidFill>
              </a:rPr>
              <a:t>.</a:t>
            </a:r>
            <a:endParaRPr lang="en-US" sz="3200" dirty="0">
              <a:solidFill>
                <a:schemeClr val="accent6"/>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371601"/>
            <a:ext cx="5181600" cy="4114799"/>
          </a:xfrm>
        </p:spPr>
        <p:txBody>
          <a:bodyPr>
            <a:normAutofit lnSpcReduction="10000"/>
          </a:bodyPr>
          <a:lstStyle/>
          <a:p>
            <a:r>
              <a:rPr lang="en-US" dirty="0" smtClean="0"/>
              <a:t>Right to equality,</a:t>
            </a:r>
          </a:p>
          <a:p>
            <a:r>
              <a:rPr lang="en-US" dirty="0" smtClean="0"/>
              <a:t>Right to freedom,</a:t>
            </a:r>
          </a:p>
          <a:p>
            <a:r>
              <a:rPr lang="en-US" dirty="0" smtClean="0"/>
              <a:t>Right against exploitation,</a:t>
            </a:r>
          </a:p>
          <a:p>
            <a:r>
              <a:rPr lang="en-US" dirty="0" smtClean="0"/>
              <a:t>Right to freedom of religion,</a:t>
            </a:r>
          </a:p>
          <a:p>
            <a:r>
              <a:rPr lang="en-US" dirty="0" smtClean="0"/>
              <a:t>Cultural and Educational rights, and</a:t>
            </a:r>
          </a:p>
          <a:p>
            <a:r>
              <a:rPr lang="en-US" dirty="0" smtClean="0"/>
              <a:t>Right to constitutional remedies for enforcement of Fundamental Rights.</a:t>
            </a:r>
          </a:p>
          <a:p>
            <a:pPr>
              <a:buNone/>
            </a:pPr>
            <a:endParaRPr lang="en-US" dirty="0" smtClean="0"/>
          </a:p>
          <a:p>
            <a:endParaRPr lang="en-US" dirty="0"/>
          </a:p>
        </p:txBody>
      </p:sp>
      <p:sp>
        <p:nvSpPr>
          <p:cNvPr id="2" name="Title 1"/>
          <p:cNvSpPr>
            <a:spLocks noGrp="1"/>
          </p:cNvSpPr>
          <p:nvPr>
            <p:ph type="title"/>
          </p:nvPr>
        </p:nvSpPr>
        <p:spPr/>
        <p:txBody>
          <a:bodyPr/>
          <a:lstStyle/>
          <a:p>
            <a:pPr algn="ctr"/>
            <a:r>
              <a:rPr lang="en-US" dirty="0" smtClean="0"/>
              <a:t>TYPES OF RIGHTS…</a:t>
            </a:r>
            <a:endParaRPr lang="en-US" dirty="0"/>
          </a:p>
        </p:txBody>
      </p:sp>
      <p:pic>
        <p:nvPicPr>
          <p:cNvPr id="3074" name="Picture 2" descr="C:\Users\Admin\Desktop\images (7).jpg"/>
          <p:cNvPicPr>
            <a:picLocks noChangeAspect="1" noChangeArrowheads="1"/>
          </p:cNvPicPr>
          <p:nvPr/>
        </p:nvPicPr>
        <p:blipFill>
          <a:blip r:embed="rId2" cstate="print"/>
          <a:srcRect/>
          <a:stretch>
            <a:fillRect/>
          </a:stretch>
        </p:blipFill>
        <p:spPr bwMode="auto">
          <a:xfrm>
            <a:off x="5273212" y="1752600"/>
            <a:ext cx="3870788" cy="3581400"/>
          </a:xfrm>
          <a:prstGeom prst="rect">
            <a:avLst/>
          </a:prstGeom>
          <a:noFill/>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WHAT ARE NATURAL RIGHTS?</a:t>
            </a:r>
            <a:endParaRPr lang="en-US" dirty="0"/>
          </a:p>
        </p:txBody>
      </p:sp>
      <p:sp>
        <p:nvSpPr>
          <p:cNvPr id="2" name="Content Placeholder 1"/>
          <p:cNvSpPr>
            <a:spLocks noGrp="1"/>
          </p:cNvSpPr>
          <p:nvPr>
            <p:ph idx="1"/>
          </p:nvPr>
        </p:nvSpPr>
        <p:spPr>
          <a:xfrm>
            <a:off x="304800" y="1524000"/>
            <a:ext cx="5257800" cy="5105400"/>
          </a:xfrm>
        </p:spPr>
        <p:txBody>
          <a:bodyPr>
            <a:normAutofit fontScale="92500" lnSpcReduction="10000"/>
          </a:bodyPr>
          <a:lstStyle/>
          <a:p>
            <a:pPr algn="ctr">
              <a:buNone/>
            </a:pPr>
            <a:r>
              <a:rPr lang="en-US" b="1" dirty="0" smtClean="0"/>
              <a:t>Natural rights</a:t>
            </a:r>
            <a:r>
              <a:rPr lang="en-US" dirty="0" smtClean="0"/>
              <a:t> are those not contingent upon the laws, customs, or beliefs of any particular culture or government, and therefore universal and inalienable (i.e., cannot be sold, transferred, or removed). The theory of natural law is closely related to the theory of </a:t>
            </a:r>
            <a:r>
              <a:rPr lang="en-US" b="1" dirty="0" smtClean="0"/>
              <a:t>natural rights</a:t>
            </a:r>
            <a:r>
              <a:rPr lang="en-US" dirty="0" smtClean="0"/>
              <a:t>.</a:t>
            </a:r>
          </a:p>
          <a:p>
            <a:pPr>
              <a:buNone/>
            </a:pPr>
            <a:endParaRPr lang="en-US" dirty="0"/>
          </a:p>
        </p:txBody>
      </p:sp>
      <p:pic>
        <p:nvPicPr>
          <p:cNvPr id="4098" name="Picture 2" descr="C:\Users\Admin\Desktop\images (8).jpg"/>
          <p:cNvPicPr>
            <a:picLocks noChangeAspect="1" noChangeArrowheads="1"/>
          </p:cNvPicPr>
          <p:nvPr/>
        </p:nvPicPr>
        <p:blipFill>
          <a:blip r:embed="rId2" cstate="print"/>
          <a:srcRect/>
          <a:stretch>
            <a:fillRect/>
          </a:stretch>
        </p:blipFill>
        <p:spPr bwMode="auto">
          <a:xfrm>
            <a:off x="5470071" y="1981200"/>
            <a:ext cx="3673929" cy="38100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WHAT ARE LEGAL RIGHTS?</a:t>
            </a:r>
            <a:br>
              <a:rPr lang="en-US" dirty="0" smtClean="0"/>
            </a:br>
            <a:endParaRPr lang="en-US" dirty="0"/>
          </a:p>
        </p:txBody>
      </p:sp>
      <p:sp>
        <p:nvSpPr>
          <p:cNvPr id="3" name="Content Placeholder 2"/>
          <p:cNvSpPr>
            <a:spLocks noGrp="1"/>
          </p:cNvSpPr>
          <p:nvPr>
            <p:ph idx="1"/>
          </p:nvPr>
        </p:nvSpPr>
        <p:spPr>
          <a:xfrm>
            <a:off x="457200" y="1524000"/>
            <a:ext cx="7239000" cy="4846320"/>
          </a:xfrm>
        </p:spPr>
        <p:txBody>
          <a:bodyPr/>
          <a:lstStyle/>
          <a:p>
            <a:pPr algn="ctr">
              <a:buNone/>
            </a:pPr>
            <a:r>
              <a:rPr lang="en-US" dirty="0" smtClean="0">
                <a:solidFill>
                  <a:schemeClr val="bg2">
                    <a:lumMod val="25000"/>
                  </a:schemeClr>
                </a:solidFill>
                <a:latin typeface="Forte" pitchFamily="66" charset="0"/>
              </a:rPr>
              <a:t>Legal rights are, clearly, rights which exist under the rules of legal systems or by virtue of decisions of suitably authoritative bodies within them. They raise a number of different philosophical issues</a:t>
            </a:r>
            <a:r>
              <a:rPr lang="en-US" dirty="0" smtClean="0"/>
              <a:t>. </a:t>
            </a:r>
            <a:endParaRPr lang="en-US" dirty="0"/>
          </a:p>
        </p:txBody>
      </p:sp>
      <p:pic>
        <p:nvPicPr>
          <p:cNvPr id="5122" name="Picture 2" descr="C:\Users\Admin\Desktop\download (12).jpg"/>
          <p:cNvPicPr>
            <a:picLocks noChangeAspect="1" noChangeArrowheads="1"/>
          </p:cNvPicPr>
          <p:nvPr/>
        </p:nvPicPr>
        <p:blipFill>
          <a:blip r:embed="rId2" cstate="print"/>
          <a:srcRect/>
          <a:stretch>
            <a:fillRect/>
          </a:stretch>
        </p:blipFill>
        <p:spPr bwMode="auto">
          <a:xfrm>
            <a:off x="2819400" y="3690595"/>
            <a:ext cx="3200400" cy="3167405"/>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183880" cy="1051560"/>
          </a:xfrm>
        </p:spPr>
        <p:txBody>
          <a:bodyPr>
            <a:normAutofit fontScale="90000"/>
          </a:bodyPr>
          <a:lstStyle/>
          <a:p>
            <a:pPr algn="ctr"/>
            <a:r>
              <a:rPr lang="en-US" smtClean="0"/>
              <a:t>WHAT </a:t>
            </a:r>
            <a:r>
              <a:rPr lang="en-US" smtClean="0"/>
              <a:t>ARE </a:t>
            </a:r>
            <a:r>
              <a:rPr lang="en-US" dirty="0" smtClean="0"/>
              <a:t>HUMAN RIGHTS AND THERE PRINCIPLES ?</a:t>
            </a:r>
            <a:endParaRPr lang="en-US" dirty="0"/>
          </a:p>
        </p:txBody>
      </p:sp>
      <p:sp>
        <p:nvSpPr>
          <p:cNvPr id="3" name="Content Placeholder 2"/>
          <p:cNvSpPr>
            <a:spLocks noGrp="1"/>
          </p:cNvSpPr>
          <p:nvPr>
            <p:ph idx="1"/>
          </p:nvPr>
        </p:nvSpPr>
        <p:spPr>
          <a:xfrm>
            <a:off x="502920" y="2438400"/>
            <a:ext cx="8183880" cy="3352800"/>
          </a:xfrm>
        </p:spPr>
        <p:txBody>
          <a:bodyPr>
            <a:normAutofit lnSpcReduction="10000"/>
          </a:bodyPr>
          <a:lstStyle/>
          <a:p>
            <a:pPr algn="ctr">
              <a:buNone/>
            </a:pPr>
            <a:r>
              <a:rPr lang="en-US" dirty="0" smtClean="0"/>
              <a:t>Human rights are rights inherent to all human beings, such as our nationality, place of residence, sex, national or ethnic</a:t>
            </a:r>
            <a:r>
              <a:rPr lang="en-US" u="sng" dirty="0" smtClean="0"/>
              <a:t> </a:t>
            </a:r>
            <a:r>
              <a:rPr lang="en-US" dirty="0" smtClean="0"/>
              <a:t>origin, color, religion, language, or any other status. We are all equally entitled to our human rights without discrimination. These rights are all interrelated, interdependent and indivisible.</a:t>
            </a:r>
            <a:endParaRPr lang="en-US" dirty="0"/>
          </a:p>
        </p:txBody>
      </p:sp>
      <p:sp>
        <p:nvSpPr>
          <p:cNvPr id="4" name="TextBox 3"/>
          <p:cNvSpPr txBox="1"/>
          <p:nvPr/>
        </p:nvSpPr>
        <p:spPr>
          <a:xfrm>
            <a:off x="685800" y="1752600"/>
            <a:ext cx="7696200" cy="369332"/>
          </a:xfrm>
          <a:prstGeom prst="rect">
            <a:avLst/>
          </a:prstGeom>
          <a:noFill/>
        </p:spPr>
        <p:txBody>
          <a:bodyPr wrap="square" rtlCol="0">
            <a:spAutoFit/>
          </a:bodyPr>
          <a:lstStyle/>
          <a:p>
            <a:pPr algn="ctr"/>
            <a:r>
              <a:rPr lang="en-US" dirty="0" smtClean="0"/>
              <a:t> WHAT ARE HUMAN RIGHTS ?</a:t>
            </a:r>
            <a:endParaRPr lang="en-US" dirty="0"/>
          </a:p>
        </p:txBody>
      </p:sp>
      <p:sp>
        <p:nvSpPr>
          <p:cNvPr id="5" name="TextBox 4"/>
          <p:cNvSpPr txBox="1"/>
          <p:nvPr/>
        </p:nvSpPr>
        <p:spPr>
          <a:xfrm>
            <a:off x="5562600" y="6324600"/>
            <a:ext cx="3200400" cy="369332"/>
          </a:xfrm>
          <a:prstGeom prst="rect">
            <a:avLst/>
          </a:prstGeom>
          <a:noFill/>
        </p:spPr>
        <p:txBody>
          <a:bodyPr wrap="square" rtlCol="0">
            <a:spAutoFit/>
          </a:bodyPr>
          <a:lstStyle/>
          <a:p>
            <a:r>
              <a:rPr lang="en-US" dirty="0" smtClean="0">
                <a:latin typeface="Bernard MT Condensed" pitchFamily="18" charset="0"/>
              </a:rPr>
              <a:t>         TO BE CONTINUED………..</a:t>
            </a:r>
            <a:endParaRPr lang="en-US" dirty="0">
              <a:latin typeface="Bernard MT Condensed"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9600" y="1219200"/>
            <a:ext cx="7848600" cy="861774"/>
          </a:xfrm>
          <a:prstGeom prst="rect">
            <a:avLst/>
          </a:prstGeom>
          <a:noFill/>
        </p:spPr>
        <p:txBody>
          <a:bodyPr wrap="square" rtlCol="0">
            <a:spAutoFit/>
          </a:bodyPr>
          <a:lstStyle/>
          <a:p>
            <a:pPr algn="ctr"/>
            <a:r>
              <a:rPr lang="en-US" sz="3200" dirty="0" smtClean="0">
                <a:latin typeface="Bradley Hand ITC" pitchFamily="66" charset="0"/>
              </a:rPr>
              <a:t>PRINCIPLES OF HUMAN RIGHTS……</a:t>
            </a:r>
          </a:p>
          <a:p>
            <a:pPr algn="ctr"/>
            <a:endParaRPr lang="en-US" dirty="0"/>
          </a:p>
        </p:txBody>
      </p:sp>
      <p:sp>
        <p:nvSpPr>
          <p:cNvPr id="7" name="TextBox 6"/>
          <p:cNvSpPr txBox="1"/>
          <p:nvPr/>
        </p:nvSpPr>
        <p:spPr>
          <a:xfrm>
            <a:off x="762000" y="2362200"/>
            <a:ext cx="7543800" cy="2308324"/>
          </a:xfrm>
          <a:prstGeom prst="rect">
            <a:avLst/>
          </a:prstGeom>
          <a:noFill/>
        </p:spPr>
        <p:txBody>
          <a:bodyPr wrap="square" rtlCol="0">
            <a:spAutoFit/>
          </a:bodyPr>
          <a:lstStyle/>
          <a:p>
            <a:pPr>
              <a:buFont typeface="Wingdings" pitchFamily="2" charset="2"/>
              <a:buChar char="Ø"/>
            </a:pPr>
            <a:r>
              <a:rPr lang="en-US" dirty="0">
                <a:solidFill>
                  <a:srgbClr val="660066"/>
                </a:solidFill>
              </a:rPr>
              <a:t>Human rights must be afforded to </a:t>
            </a:r>
            <a:r>
              <a:rPr lang="en-US" dirty="0" smtClean="0">
                <a:solidFill>
                  <a:srgbClr val="660066"/>
                </a:solidFill>
              </a:rPr>
              <a:t>everyone,</a:t>
            </a:r>
          </a:p>
          <a:p>
            <a:pPr>
              <a:buFont typeface="Wingdings" pitchFamily="2" charset="2"/>
              <a:buChar char="Ø"/>
            </a:pPr>
            <a:r>
              <a:rPr lang="en-US" dirty="0">
                <a:solidFill>
                  <a:srgbClr val="FF3300"/>
                </a:solidFill>
              </a:rPr>
              <a:t> Human rights are indivisible and interdependent, </a:t>
            </a:r>
            <a:endParaRPr lang="en-US" dirty="0" smtClean="0">
              <a:solidFill>
                <a:srgbClr val="FF3300"/>
              </a:solidFill>
            </a:endParaRPr>
          </a:p>
          <a:p>
            <a:pPr>
              <a:buFont typeface="Wingdings" pitchFamily="2" charset="2"/>
              <a:buChar char="Ø"/>
            </a:pPr>
            <a:r>
              <a:rPr lang="en-US" dirty="0">
                <a:solidFill>
                  <a:srgbClr val="660066"/>
                </a:solidFill>
              </a:rPr>
              <a:t>People have a right to participate in how decisions are </a:t>
            </a:r>
            <a:r>
              <a:rPr lang="en-US" dirty="0" smtClean="0">
                <a:solidFill>
                  <a:srgbClr val="660066"/>
                </a:solidFill>
              </a:rPr>
              <a:t>made,</a:t>
            </a:r>
          </a:p>
          <a:p>
            <a:pPr>
              <a:buFont typeface="Wingdings" pitchFamily="2" charset="2"/>
              <a:buChar char="Ø"/>
            </a:pPr>
            <a:r>
              <a:rPr lang="en-US" dirty="0">
                <a:solidFill>
                  <a:srgbClr val="FF3300"/>
                </a:solidFill>
              </a:rPr>
              <a:t>Governments must create mechanisms of </a:t>
            </a:r>
            <a:r>
              <a:rPr lang="en-US" dirty="0" smtClean="0">
                <a:solidFill>
                  <a:srgbClr val="FF3300"/>
                </a:solidFill>
              </a:rPr>
              <a:t>accountability,</a:t>
            </a:r>
          </a:p>
          <a:p>
            <a:pPr marL="165100" indent="-165100">
              <a:buFont typeface="Wingdings" pitchFamily="2" charset="2"/>
              <a:buChar char="Ø"/>
            </a:pPr>
            <a:r>
              <a:rPr lang="en-US" dirty="0">
                <a:solidFill>
                  <a:srgbClr val="660066"/>
                </a:solidFill>
              </a:rPr>
              <a:t> </a:t>
            </a:r>
            <a:r>
              <a:rPr lang="en-US" dirty="0" smtClean="0">
                <a:solidFill>
                  <a:srgbClr val="660066"/>
                </a:solidFill>
              </a:rPr>
              <a:t>Transparency,</a:t>
            </a:r>
            <a:r>
              <a:rPr lang="en-US" dirty="0">
                <a:solidFill>
                  <a:srgbClr val="660066"/>
                </a:solidFill>
              </a:rPr>
              <a:t> that governments must be open about all  </a:t>
            </a:r>
            <a:r>
              <a:rPr lang="en-US" dirty="0" smtClean="0">
                <a:solidFill>
                  <a:srgbClr val="660066"/>
                </a:solidFill>
              </a:rPr>
              <a:t>                                       information,</a:t>
            </a:r>
          </a:p>
          <a:p>
            <a:pPr marL="165100" indent="-165100">
              <a:buFont typeface="Wingdings" pitchFamily="2" charset="2"/>
              <a:buChar char="Ø"/>
            </a:pPr>
            <a:r>
              <a:rPr lang="en-US" dirty="0">
                <a:solidFill>
                  <a:srgbClr val="FF3300"/>
                </a:solidFill>
              </a:rPr>
              <a:t>Human rights must be guaranteed without discrimination of any kind</a:t>
            </a:r>
            <a:r>
              <a:rPr lang="en-US" dirty="0" smtClean="0">
                <a:solidFill>
                  <a:srgbClr val="FF3300"/>
                </a:solidFill>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2712720"/>
          </a:xfrm>
        </p:spPr>
        <p:txBody>
          <a:bodyPr>
            <a:normAutofit fontScale="25000" lnSpcReduction="20000"/>
          </a:bodyPr>
          <a:lstStyle/>
          <a:p>
            <a:pPr algn="ctr">
              <a:buNone/>
            </a:pPr>
            <a:r>
              <a:rPr lang="en-US" sz="14400" dirty="0" smtClean="0">
                <a:latin typeface="Forte" pitchFamily="66" charset="0"/>
              </a:rPr>
              <a:t>Children's rights are the human rights of children with particular attention to the rights of special protection and care afforded to minors, including their right to association with both parents, human identity as well as the basic needs for food, universal state-paid education, health care ...</a:t>
            </a:r>
          </a:p>
          <a:p>
            <a:pPr algn="ctr">
              <a:buNone/>
            </a:pPr>
            <a:endParaRPr lang="en-US" dirty="0" smtClean="0"/>
          </a:p>
        </p:txBody>
      </p:sp>
      <p:sp>
        <p:nvSpPr>
          <p:cNvPr id="2" name="Title 1"/>
          <p:cNvSpPr>
            <a:spLocks noGrp="1"/>
          </p:cNvSpPr>
          <p:nvPr>
            <p:ph type="title"/>
          </p:nvPr>
        </p:nvSpPr>
        <p:spPr>
          <a:xfrm>
            <a:off x="457200" y="609600"/>
            <a:ext cx="8229600" cy="1219200"/>
          </a:xfrm>
        </p:spPr>
        <p:txBody>
          <a:bodyPr>
            <a:normAutofit fontScale="90000"/>
          </a:bodyPr>
          <a:lstStyle/>
          <a:p>
            <a:pPr algn="ctr"/>
            <a:r>
              <a:rPr lang="en-US" sz="6000" dirty="0" smtClean="0">
                <a:solidFill>
                  <a:schemeClr val="bg2">
                    <a:lumMod val="40000"/>
                    <a:lumOff val="60000"/>
                  </a:schemeClr>
                </a:solidFill>
              </a:rPr>
              <a:t>WHAT ARE CHILD RIGHTS ?</a:t>
            </a:r>
            <a:endParaRPr lang="en-US" dirty="0">
              <a:solidFill>
                <a:schemeClr val="bg2">
                  <a:lumMod val="40000"/>
                  <a:lumOff val="60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solidFill>
                  <a:srgbClr val="008000"/>
                </a:solidFill>
              </a:rPr>
              <a:t>Rights are protected choices</a:t>
            </a:r>
          </a:p>
          <a:p>
            <a:r>
              <a:rPr lang="en-US" dirty="0" smtClean="0">
                <a:solidFill>
                  <a:srgbClr val="7030A0"/>
                </a:solidFill>
              </a:rPr>
              <a:t>Only those capable of exercising choices can be right-holders</a:t>
            </a:r>
          </a:p>
          <a:p>
            <a:r>
              <a:rPr lang="en-US" dirty="0" smtClean="0">
                <a:solidFill>
                  <a:srgbClr val="008000"/>
                </a:solidFill>
              </a:rPr>
              <a:t>Children are incapable of exercising choice</a:t>
            </a:r>
          </a:p>
          <a:p>
            <a:r>
              <a:rPr lang="en-US" dirty="0" smtClean="0">
                <a:solidFill>
                  <a:srgbClr val="7030A0"/>
                </a:solidFill>
              </a:rPr>
              <a:t>Children are not right-holders</a:t>
            </a:r>
          </a:p>
          <a:p>
            <a:r>
              <a:rPr lang="en-US" dirty="0" smtClean="0">
                <a:solidFill>
                  <a:srgbClr val="008000"/>
                </a:solidFill>
              </a:rPr>
              <a:t>Adults have duties to protect the important interests of children</a:t>
            </a:r>
          </a:p>
          <a:p>
            <a:r>
              <a:rPr lang="en-US" dirty="0" smtClean="0">
                <a:solidFill>
                  <a:srgbClr val="7030A0"/>
                </a:solidFill>
              </a:rPr>
              <a:t>Rights and duties are correlative</a:t>
            </a:r>
          </a:p>
          <a:p>
            <a:r>
              <a:rPr lang="en-US" dirty="0" smtClean="0">
                <a:solidFill>
                  <a:srgbClr val="008000"/>
                </a:solidFill>
              </a:rPr>
              <a:t>Children are right-holders</a:t>
            </a:r>
          </a:p>
          <a:p>
            <a:pPr>
              <a:buNone/>
            </a:pPr>
            <a:endParaRPr lang="en-US" dirty="0"/>
          </a:p>
        </p:txBody>
      </p:sp>
      <p:sp>
        <p:nvSpPr>
          <p:cNvPr id="2" name="Title 1"/>
          <p:cNvSpPr>
            <a:spLocks noGrp="1"/>
          </p:cNvSpPr>
          <p:nvPr>
            <p:ph type="title"/>
          </p:nvPr>
        </p:nvSpPr>
        <p:spPr/>
        <p:txBody>
          <a:bodyPr>
            <a:normAutofit/>
          </a:bodyPr>
          <a:lstStyle/>
          <a:p>
            <a:r>
              <a:rPr lang="en-US" dirty="0" smtClean="0">
                <a:latin typeface="Bernard MT Condensed" pitchFamily="18" charset="0"/>
              </a:rPr>
              <a:t>      </a:t>
            </a:r>
            <a:r>
              <a:rPr lang="en-US" sz="4400" dirty="0" smtClean="0">
                <a:solidFill>
                  <a:srgbClr val="002060"/>
                </a:solidFill>
                <a:latin typeface="Bernard MT Condensed" pitchFamily="18" charset="0"/>
              </a:rPr>
              <a:t>WHY DO WE NEED CHILD RIGHTS ?</a:t>
            </a:r>
            <a:endParaRPr lang="en-US" dirty="0">
              <a:solidFill>
                <a:srgbClr val="002060"/>
              </a:solidFill>
              <a:latin typeface="Bernard MT Condensed"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_rels/them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theme/_rels/theme5.xml.rels><?xml version="1.0" encoding="UTF-8" standalone="yes"?>
<Relationships xmlns="http://schemas.openxmlformats.org/package/2006/relationships"><Relationship Id="rId1" Type="http://schemas.openxmlformats.org/officeDocument/2006/relationships/image" Target="../media/image6.jpeg"/></Relationships>
</file>

<file path=ppt/theme/_rels/them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image" Target="../media/image7.jpeg"/></Relationships>
</file>

<file path=ppt/theme/_rels/them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image" Target="../media/image9.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4.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5.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8.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E4ED67951E18544A2B2ED58656C8B85" ma:contentTypeVersion="0" ma:contentTypeDescription="Create a new document." ma:contentTypeScope="" ma:versionID="6957bb9b3f3790413acc7fe69cb8d1e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4AEBD9D-B476-4DFD-BD57-1D9FF150D6C4}"/>
</file>

<file path=customXml/itemProps2.xml><?xml version="1.0" encoding="utf-8"?>
<ds:datastoreItem xmlns:ds="http://schemas.openxmlformats.org/officeDocument/2006/customXml" ds:itemID="{DDD58C84-5C94-4CC7-8970-055A5F285E21}"/>
</file>

<file path=customXml/itemProps3.xml><?xml version="1.0" encoding="utf-8"?>
<ds:datastoreItem xmlns:ds="http://schemas.openxmlformats.org/officeDocument/2006/customXml" ds:itemID="{001FA6FB-F432-4269-A00B-46F566EAE83F}"/>
</file>

<file path=docProps/app.xml><?xml version="1.0" encoding="utf-8"?>
<Properties xmlns="http://schemas.openxmlformats.org/officeDocument/2006/extended-properties" xmlns:vt="http://schemas.openxmlformats.org/officeDocument/2006/docPropsVTypes">
  <Template>Opulent</Template>
  <TotalTime>396</TotalTime>
  <Words>479</Words>
  <Application>Microsoft Office PowerPoint</Application>
  <PresentationFormat>On-screen Show (4:3)</PresentationFormat>
  <Paragraphs>96</Paragraphs>
  <Slides>15</Slides>
  <Notes>0</Notes>
  <HiddenSlides>0</HiddenSlides>
  <MMClips>0</MMClips>
  <ScaleCrop>false</ScaleCrop>
  <HeadingPairs>
    <vt:vector size="6" baseType="variant">
      <vt:variant>
        <vt:lpstr>Fonts Used</vt:lpstr>
      </vt:variant>
      <vt:variant>
        <vt:i4>21</vt:i4>
      </vt:variant>
      <vt:variant>
        <vt:lpstr>Theme</vt:lpstr>
      </vt:variant>
      <vt:variant>
        <vt:i4>8</vt:i4>
      </vt:variant>
      <vt:variant>
        <vt:lpstr>Slide Titles</vt:lpstr>
      </vt:variant>
      <vt:variant>
        <vt:i4>15</vt:i4>
      </vt:variant>
    </vt:vector>
  </HeadingPairs>
  <TitlesOfParts>
    <vt:vector size="44" baseType="lpstr">
      <vt:lpstr>Aharoni</vt:lpstr>
      <vt:lpstr>Algerian</vt:lpstr>
      <vt:lpstr>Arial</vt:lpstr>
      <vt:lpstr>Bauhaus 93</vt:lpstr>
      <vt:lpstr>Bernard MT Condensed</vt:lpstr>
      <vt:lpstr>Blackadder ITC</vt:lpstr>
      <vt:lpstr>Bradley Hand ITC</vt:lpstr>
      <vt:lpstr>Calibri</vt:lpstr>
      <vt:lpstr>Constantia</vt:lpstr>
      <vt:lpstr>Elephant</vt:lpstr>
      <vt:lpstr>Forte</vt:lpstr>
      <vt:lpstr>Franklin Gothic Book</vt:lpstr>
      <vt:lpstr>Franklin Gothic Medium</vt:lpstr>
      <vt:lpstr>Georgia</vt:lpstr>
      <vt:lpstr>Lucida Sans Unicode</vt:lpstr>
      <vt:lpstr>Rockwell Extra Bold</vt:lpstr>
      <vt:lpstr>Trebuchet MS</vt:lpstr>
      <vt:lpstr>Verdana</vt:lpstr>
      <vt:lpstr>Wingdings</vt:lpstr>
      <vt:lpstr>Wingdings 2</vt:lpstr>
      <vt:lpstr>Wingdings 3</vt:lpstr>
      <vt:lpstr>Opulent</vt:lpstr>
      <vt:lpstr>Flow</vt:lpstr>
      <vt:lpstr>Concourse</vt:lpstr>
      <vt:lpstr>Trek</vt:lpstr>
      <vt:lpstr>Aspect</vt:lpstr>
      <vt:lpstr>Office Theme</vt:lpstr>
      <vt:lpstr>Civic</vt:lpstr>
      <vt:lpstr>Paper</vt:lpstr>
      <vt:lpstr>PowerPoint Presentation</vt:lpstr>
      <vt:lpstr>WHAT ARE RIGHTS?</vt:lpstr>
      <vt:lpstr>TYPES OF RIGHTS…</vt:lpstr>
      <vt:lpstr>WHAT ARE NATURAL RIGHTS?</vt:lpstr>
      <vt:lpstr>WHAT ARE LEGAL RIGHTS? </vt:lpstr>
      <vt:lpstr>WHAT ARE HUMAN RIGHTS AND THERE PRINCIPLES ?</vt:lpstr>
      <vt:lpstr>PowerPoint Presentation</vt:lpstr>
      <vt:lpstr>WHAT ARE CHILD RIGHTS ?</vt:lpstr>
      <vt:lpstr>      WHY DO WE NEED CHILD RIGHTS ?</vt:lpstr>
      <vt:lpstr>SOME OF THE CHILD RIGHTS…</vt:lpstr>
      <vt:lpstr>   HISTORY OF CHILD RIGHTS…</vt:lpstr>
      <vt:lpstr>  CHILD    RIGHTS </vt:lpstr>
      <vt:lpstr>AGENCIES FOR SAVING CHILD RIGHTS IN U.K.</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Sonia Varghese</cp:lastModifiedBy>
  <cp:revision>42</cp:revision>
  <dcterms:created xsi:type="dcterms:W3CDTF">2014-06-26T06:01:42Z</dcterms:created>
  <dcterms:modified xsi:type="dcterms:W3CDTF">2015-04-07T17:02:19Z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0x0101001E4ED67951E18544A2B2ED58656C8B85</vt:lpwstr>
  </property>
</Properties>
</file>