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3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74" r:id="rId4"/>
    <p:sldId id="258" r:id="rId5"/>
    <p:sldId id="259" r:id="rId6"/>
    <p:sldId id="261" r:id="rId7"/>
    <p:sldId id="262" r:id="rId8"/>
    <p:sldId id="265" r:id="rId9"/>
    <p:sldId id="264" r:id="rId10"/>
    <p:sldId id="260" r:id="rId11"/>
    <p:sldId id="263" r:id="rId12"/>
    <p:sldId id="266" r:id="rId13"/>
    <p:sldId id="267" r:id="rId14"/>
    <p:sldId id="269" r:id="rId15"/>
    <p:sldId id="268" r:id="rId16"/>
    <p:sldId id="271" r:id="rId17"/>
    <p:sldId id="270" r:id="rId18"/>
    <p:sldId id="272" r:id="rId19"/>
    <p:sldId id="273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 showGuides="1"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21BBD4-4CDA-4A4C-A683-55FD676082B3}" type="datetimeFigureOut">
              <a:rPr lang="en-US" smtClean="0"/>
              <a:t>10/27/2013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EF7A3E-2433-FE4B-A43C-8E3BC5429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7864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53FEC-6AB8-3448-8561-54089C9D31D6}" type="datetimeFigureOut">
              <a:rPr lang="en-US" smtClean="0"/>
              <a:t>10/27/2013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B3453-7588-BE4A-B29B-BFE064E2725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53FEC-6AB8-3448-8561-54089C9D31D6}" type="datetimeFigureOut">
              <a:rPr lang="en-US" smtClean="0"/>
              <a:t>10/27/2013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B3453-7588-BE4A-B29B-BFE064E2725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53FEC-6AB8-3448-8561-54089C9D31D6}" type="datetimeFigureOut">
              <a:rPr lang="en-US" smtClean="0"/>
              <a:t>10/27/2013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B3453-7588-BE4A-B29B-BFE064E2725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53FEC-6AB8-3448-8561-54089C9D31D6}" type="datetimeFigureOut">
              <a:rPr lang="en-US" smtClean="0"/>
              <a:t>10/27/2013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B3453-7588-BE4A-B29B-BFE064E2725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53FEC-6AB8-3448-8561-54089C9D31D6}" type="datetimeFigureOut">
              <a:rPr lang="en-US" smtClean="0"/>
              <a:t>10/27/2013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B3453-7588-BE4A-B29B-BFE064E2725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53FEC-6AB8-3448-8561-54089C9D31D6}" type="datetimeFigureOut">
              <a:rPr lang="en-US" smtClean="0"/>
              <a:t>10/27/2013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B3453-7588-BE4A-B29B-BFE064E2725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53FEC-6AB8-3448-8561-54089C9D31D6}" type="datetimeFigureOut">
              <a:rPr lang="en-US" smtClean="0"/>
              <a:t>10/27/2013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B3453-7588-BE4A-B29B-BFE064E2725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53FEC-6AB8-3448-8561-54089C9D31D6}" type="datetimeFigureOut">
              <a:rPr lang="en-US" smtClean="0"/>
              <a:t>10/27/2013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B3453-7588-BE4A-B29B-BFE064E2725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53FEC-6AB8-3448-8561-54089C9D31D6}" type="datetimeFigureOut">
              <a:rPr lang="en-US" smtClean="0"/>
              <a:t>10/27/2013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B3453-7588-BE4A-B29B-BFE064E2725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53FEC-6AB8-3448-8561-54089C9D31D6}" type="datetimeFigureOut">
              <a:rPr lang="en-US" smtClean="0"/>
              <a:t>10/27/2013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B3453-7588-BE4A-B29B-BFE064E2725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53FEC-6AB8-3448-8561-54089C9D31D6}" type="datetimeFigureOut">
              <a:rPr lang="en-US" smtClean="0"/>
              <a:t>10/27/2013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B3453-7588-BE4A-B29B-BFE064E2725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853FEC-6AB8-3448-8561-54089C9D31D6}" type="datetimeFigureOut">
              <a:rPr lang="en-US" smtClean="0"/>
              <a:t>10/27/2013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CB3453-7588-BE4A-B29B-BFE064E2725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youtu.be/HPkRbGQBdgM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c_XyFGFr29c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rcRect b="9164"/>
          <a:stretch>
            <a:fillRect/>
          </a:stretch>
        </p:blipFill>
        <p:spPr>
          <a:xfrm>
            <a:off x="-195677" y="423305"/>
            <a:ext cx="10056356" cy="60551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94072" y="2834303"/>
            <a:ext cx="5604899" cy="1617261"/>
          </a:xfrm>
        </p:spPr>
        <p:txBody>
          <a:bodyPr>
            <a:noAutofit/>
          </a:bodyPr>
          <a:lstStyle/>
          <a:p>
            <a:r>
              <a:rPr lang="en-US" sz="6600" dirty="0" smtClean="0"/>
              <a:t>One day…..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25806"/>
            <a:ext cx="6400800" cy="1292486"/>
          </a:xfrm>
          <a:solidFill>
            <a:schemeClr val="accent1">
              <a:lumMod val="60000"/>
              <a:lumOff val="40000"/>
            </a:schemeClr>
          </a:solidFill>
          <a:effectLst>
            <a:glow rad="101600">
              <a:srgbClr val="CCFFCC">
                <a:alpha val="75000"/>
              </a:srgbClr>
            </a:glow>
            <a:softEdge rad="241300"/>
          </a:effectLst>
        </p:spPr>
        <p:txBody>
          <a:bodyPr/>
          <a:lstStyle/>
          <a:p>
            <a:r>
              <a:rPr lang="en-US" dirty="0" smtClean="0">
                <a:solidFill>
                  <a:srgbClr val="800000"/>
                </a:solidFill>
              </a:rPr>
              <a:t>Old People / Senior Citizens / Pensioners / The Elderly</a:t>
            </a:r>
            <a:endParaRPr lang="en-US" dirty="0">
              <a:solidFill>
                <a:srgbClr val="800000"/>
              </a:solidFill>
            </a:endParaRPr>
          </a:p>
        </p:txBody>
      </p:sp>
      <p:sp>
        <p:nvSpPr>
          <p:cNvPr id="4" name="Action Button: Help 3">
            <a:hlinkClick r:id="" action="ppaction://noaction" highlightClick="1"/>
          </p:cNvPr>
          <p:cNvSpPr/>
          <p:nvPr/>
        </p:nvSpPr>
        <p:spPr>
          <a:xfrm>
            <a:off x="6369047" y="699374"/>
            <a:ext cx="1840765" cy="1987693"/>
          </a:xfrm>
          <a:prstGeom prst="actionButtonHelp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8000"/>
                </a:solidFill>
              </a:rPr>
              <a:t>they have experienced a lot</a:t>
            </a:r>
            <a:endParaRPr lang="en-US" dirty="0">
              <a:solidFill>
                <a:srgbClr val="008000"/>
              </a:solidFill>
            </a:endParaRPr>
          </a:p>
        </p:txBody>
      </p:sp>
      <p:pic>
        <p:nvPicPr>
          <p:cNvPr id="4" name="Content Placeholder 3" descr="lighting-a-cigarette-off-a-100-candle-funny-old-la.jpg"/>
          <p:cNvPicPr>
            <a:picLocks noGrp="1" noChangeAspect="1"/>
          </p:cNvPicPr>
          <p:nvPr>
            <p:ph idx="1"/>
          </p:nvPr>
        </p:nvPicPr>
        <p:blipFill>
          <a:blip r:embed="rId2"/>
          <a:srcRect l="-70020" r="-70020"/>
          <a:stretch>
            <a:fillRect/>
          </a:stretch>
        </p:blipFill>
        <p:spPr/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8000"/>
                </a:solidFill>
              </a:rPr>
              <a:t>And are still prepared to learn</a:t>
            </a:r>
            <a:endParaRPr lang="en-US" dirty="0">
              <a:solidFill>
                <a:srgbClr val="008000"/>
              </a:solidFill>
            </a:endParaRPr>
          </a:p>
        </p:txBody>
      </p:sp>
      <p:pic>
        <p:nvPicPr>
          <p:cNvPr id="4" name="Content Placeholder 3" descr="wii_old_folks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94" r="-1094"/>
          <a:stretch>
            <a:fillRect/>
          </a:stretch>
        </p:blipFill>
        <p:spPr/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8000"/>
                </a:solidFill>
              </a:rPr>
              <a:t>They like to exercise…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129" y="1447800"/>
            <a:ext cx="7043741" cy="508582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8000"/>
                </a:solidFill>
              </a:rPr>
              <a:t>…and get about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3124" y="1244600"/>
            <a:ext cx="6997751" cy="524238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8000"/>
                </a:solidFill>
              </a:rPr>
              <a:t>t</a:t>
            </a:r>
            <a:r>
              <a:rPr lang="en-US" dirty="0" smtClean="0">
                <a:solidFill>
                  <a:srgbClr val="008000"/>
                </a:solidFill>
              </a:rPr>
              <a:t>he mind often still says ‘yes’</a:t>
            </a:r>
            <a:endParaRPr lang="en-US" dirty="0">
              <a:solidFill>
                <a:srgbClr val="008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870" y="1417638"/>
            <a:ext cx="6298260" cy="4814433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8000"/>
                </a:solidFill>
              </a:rPr>
              <a:t>Even when the body says ‘No’</a:t>
            </a:r>
            <a:endParaRPr lang="en-US" dirty="0">
              <a:solidFill>
                <a:srgbClr val="008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1187" y="1417638"/>
            <a:ext cx="3481625" cy="5299151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FF"/>
                </a:solidFill>
              </a:rPr>
              <a:t>Oh, and by the way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046223"/>
          </a:xfrm>
        </p:spPr>
        <p:txBody>
          <a:bodyPr/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We’ll all be old one day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In your exercise books or on paper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5257800"/>
          </a:xfrm>
        </p:spPr>
        <p:txBody>
          <a:bodyPr/>
          <a:lstStyle/>
          <a:p>
            <a:r>
              <a:rPr lang="en-US" dirty="0" smtClean="0"/>
              <a:t>Separate the page into 2 columns</a:t>
            </a:r>
          </a:p>
          <a:p>
            <a:r>
              <a:rPr lang="en-US" dirty="0" smtClean="0"/>
              <a:t>On one side write all the things could be </a:t>
            </a:r>
            <a:r>
              <a:rPr lang="en-US" dirty="0" smtClean="0">
                <a:solidFill>
                  <a:srgbClr val="008000"/>
                </a:solidFill>
              </a:rPr>
              <a:t>‘cool’ about old age</a:t>
            </a:r>
          </a:p>
          <a:p>
            <a:r>
              <a:rPr lang="en-US" dirty="0" err="1" smtClean="0"/>
              <a:t>Eg</a:t>
            </a:r>
            <a:r>
              <a:rPr lang="en-US" dirty="0" smtClean="0"/>
              <a:t>. Being able to remember parts of History that youngsters can’t</a:t>
            </a:r>
          </a:p>
          <a:p>
            <a:r>
              <a:rPr lang="en-US" dirty="0" smtClean="0"/>
              <a:t>Being able to travel free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And on the other side the things that are </a:t>
            </a:r>
            <a:r>
              <a:rPr lang="en-US" dirty="0" smtClean="0">
                <a:solidFill>
                  <a:srgbClr val="FF0000"/>
                </a:solidFill>
              </a:rPr>
              <a:t>‘not so cool’</a:t>
            </a:r>
          </a:p>
          <a:p>
            <a:r>
              <a:rPr lang="en-US" dirty="0" smtClean="0"/>
              <a:t>You can discuss this as a class and take notes</a:t>
            </a:r>
            <a:endParaRPr lang="en-US" dirty="0"/>
          </a:p>
        </p:txBody>
      </p:sp>
      <p:cxnSp>
        <p:nvCxnSpPr>
          <p:cNvPr id="8" name="Straight Connector 7"/>
          <p:cNvCxnSpPr>
            <a:stCxn id="4" idx="2"/>
          </p:cNvCxnSpPr>
          <p:nvPr/>
        </p:nvCxnSpPr>
        <p:spPr>
          <a:xfrm rot="5400000">
            <a:off x="2216944" y="3771900"/>
            <a:ext cx="4709319" cy="794"/>
          </a:xfrm>
          <a:prstGeom prst="line">
            <a:avLst/>
          </a:prstGeom>
          <a:ln w="76200"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Now….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196296"/>
            <a:ext cx="8229600" cy="5410941"/>
          </a:xfrm>
        </p:spPr>
        <p:txBody>
          <a:bodyPr/>
          <a:lstStyle/>
          <a:p>
            <a:r>
              <a:rPr lang="en-US" dirty="0" smtClean="0"/>
              <a:t>Try to put yourself in the place of an elderly Citizen walking around in Droitwich</a:t>
            </a:r>
          </a:p>
          <a:p>
            <a:r>
              <a:rPr lang="en-US" dirty="0" smtClean="0"/>
              <a:t>You have:-</a:t>
            </a:r>
          </a:p>
          <a:p>
            <a:pPr lvl="1"/>
            <a:r>
              <a:rPr lang="en-US" dirty="0" smtClean="0"/>
              <a:t>experienced ‘world war’</a:t>
            </a:r>
          </a:p>
          <a:p>
            <a:pPr lvl="1"/>
            <a:r>
              <a:rPr lang="en-US" dirty="0" smtClean="0"/>
              <a:t>Had </a:t>
            </a:r>
            <a:r>
              <a:rPr lang="en-US" dirty="0" smtClean="0"/>
              <a:t>a large family (and lost many of them)</a:t>
            </a:r>
          </a:p>
          <a:p>
            <a:pPr lvl="1"/>
            <a:r>
              <a:rPr lang="en-US" dirty="0" smtClean="0"/>
              <a:t>Worked for 50 years and </a:t>
            </a:r>
            <a:r>
              <a:rPr lang="en-US" dirty="0" smtClean="0"/>
              <a:t>paid </a:t>
            </a:r>
            <a:r>
              <a:rPr lang="en-US" dirty="0" smtClean="0"/>
              <a:t>your taxes, looked after your community and seen a thousand ‘fashions’</a:t>
            </a:r>
          </a:p>
          <a:p>
            <a:pPr lvl="1"/>
            <a:r>
              <a:rPr lang="en-US" dirty="0" smtClean="0"/>
              <a:t>Forgotten more than most teenagers know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Write a letter before you ‘move on’…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98863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To the ‘youth’ of Droitwich</a:t>
            </a:r>
          </a:p>
          <a:p>
            <a:pPr lvl="1"/>
            <a:r>
              <a:rPr lang="en-US" dirty="0" smtClean="0"/>
              <a:t>Praise them on what you see they do well</a:t>
            </a:r>
          </a:p>
          <a:p>
            <a:pPr lvl="1"/>
            <a:r>
              <a:rPr lang="en-US" dirty="0" smtClean="0"/>
              <a:t>Let them know what shocks and upsets you</a:t>
            </a:r>
          </a:p>
          <a:p>
            <a:pPr lvl="1"/>
            <a:r>
              <a:rPr lang="en-US" dirty="0" smtClean="0"/>
              <a:t>Tell them about your life and what you have done</a:t>
            </a:r>
          </a:p>
          <a:p>
            <a:pPr lvl="1"/>
            <a:r>
              <a:rPr lang="en-US" dirty="0" smtClean="0"/>
              <a:t>What you have learned about life and how to carry yourself through life without wasting the ‘chances’</a:t>
            </a:r>
          </a:p>
          <a:p>
            <a:pPr lvl="1"/>
            <a:r>
              <a:rPr lang="en-US" dirty="0" smtClean="0"/>
              <a:t>Let them know how ‘old folk’ like to be treated</a:t>
            </a:r>
          </a:p>
          <a:p>
            <a:pPr lvl="1"/>
            <a:r>
              <a:rPr lang="en-US" dirty="0" smtClean="0"/>
              <a:t>And how they feel when you treat them well</a:t>
            </a:r>
          </a:p>
          <a:p>
            <a:r>
              <a:rPr lang="en-US" dirty="0" smtClean="0"/>
              <a:t>Write the letter in your exercise book or on paper – make sure your name is in the top right as well as signing your name at the bottom.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Learning Outcomes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25764"/>
            <a:ext cx="8229600" cy="52578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All will have a greater understanding of old age and activities and feelings that the elderly experience</a:t>
            </a:r>
          </a:p>
          <a:p>
            <a:r>
              <a:rPr lang="en-US" dirty="0" smtClean="0"/>
              <a:t>Most will be able to </a:t>
            </a:r>
            <a:r>
              <a:rPr lang="en-US" dirty="0" err="1" smtClean="0"/>
              <a:t>recognise</a:t>
            </a:r>
            <a:r>
              <a:rPr lang="en-US" dirty="0" smtClean="0"/>
              <a:t> good and poor treatment of the elderly and ‘</a:t>
            </a:r>
            <a:r>
              <a:rPr lang="en-US" dirty="0" err="1" smtClean="0"/>
              <a:t>empathise</a:t>
            </a:r>
            <a:r>
              <a:rPr lang="en-US" dirty="0" smtClean="0"/>
              <a:t>’ with their position in society</a:t>
            </a:r>
          </a:p>
          <a:p>
            <a:r>
              <a:rPr lang="en-US" dirty="0" smtClean="0"/>
              <a:t>Some will question your own preconceptions and re-evaluate what ‘Old age’ means to you</a:t>
            </a:r>
          </a:p>
          <a:p>
            <a:r>
              <a:rPr lang="en-US" dirty="0" smtClean="0"/>
              <a:t>Some of the class will take part in some active Citizenship this Christmas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Then…get involved</a:t>
            </a:r>
            <a:endParaRPr lang="en-US" dirty="0"/>
          </a:p>
        </p:txBody>
      </p:sp>
      <p:sp>
        <p:nvSpPr>
          <p:cNvPr id="4" name="Action Button: Movie 3">
            <a:hlinkClick r:id="rId2" highlightClick="1"/>
          </p:cNvPr>
          <p:cNvSpPr/>
          <p:nvPr/>
        </p:nvSpPr>
        <p:spPr>
          <a:xfrm>
            <a:off x="2705925" y="2503021"/>
            <a:ext cx="3626307" cy="2760684"/>
          </a:xfrm>
          <a:prstGeom prst="actionButtonMovi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5" name="Oval Callout 4"/>
          <p:cNvSpPr/>
          <p:nvPr/>
        </p:nvSpPr>
        <p:spPr>
          <a:xfrm>
            <a:off x="4977658" y="1205498"/>
            <a:ext cx="3709142" cy="1269915"/>
          </a:xfrm>
          <a:prstGeom prst="wedgeEllipse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FFFF00"/>
                </a:solidFill>
              </a:rPr>
              <a:t>Click me</a:t>
            </a:r>
            <a:endParaRPr lang="en-US" sz="3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ction Button: Movie 3">
            <a:hlinkClick r:id="rId2" highlightClick="1"/>
          </p:cNvPr>
          <p:cNvSpPr/>
          <p:nvPr/>
        </p:nvSpPr>
        <p:spPr>
          <a:xfrm>
            <a:off x="2705925" y="2098120"/>
            <a:ext cx="3626307" cy="2760684"/>
          </a:xfrm>
          <a:prstGeom prst="actionButtonMovi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5" name="Oval Callout 4"/>
          <p:cNvSpPr/>
          <p:nvPr/>
        </p:nvSpPr>
        <p:spPr>
          <a:xfrm>
            <a:off x="4813600" y="570541"/>
            <a:ext cx="3709142" cy="1269915"/>
          </a:xfrm>
          <a:prstGeom prst="wedgeEllipse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FFFF00"/>
                </a:solidFill>
              </a:rPr>
              <a:t>Click me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60638" y="4858804"/>
            <a:ext cx="462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Once we were young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Old people are, well, old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5778" y="1191550"/>
            <a:ext cx="4132444" cy="54071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And maybe find the pace of life tough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Content Placeholder 3" descr="screen-capture-2.png"/>
          <p:cNvPicPr>
            <a:picLocks noGrp="1" noChangeAspect="1"/>
          </p:cNvPicPr>
          <p:nvPr>
            <p:ph idx="1"/>
          </p:nvPr>
        </p:nvPicPr>
        <p:blipFill>
          <a:blip r:embed="rId2"/>
          <a:srcRect l="-30388" r="-30388"/>
          <a:stretch>
            <a:fillRect/>
          </a:stretch>
        </p:blipFill>
        <p:spPr>
          <a:xfrm>
            <a:off x="105694" y="1600200"/>
            <a:ext cx="8932611" cy="491259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The pace of their life slows down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028" y="1600200"/>
            <a:ext cx="7391943" cy="48971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and of course the body deteriorates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649" y="1417638"/>
            <a:ext cx="8142151" cy="516008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Just like you, </a:t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dirty="0" smtClean="0">
                <a:solidFill>
                  <a:srgbClr val="FF0000"/>
                </a:solidFill>
              </a:rPr>
              <a:t>the elderly don’t want to be alone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2687" y="1592828"/>
            <a:ext cx="5738626" cy="490480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BUT…..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334EC144DA3EE4D9CF6039484A7D64B" ma:contentTypeVersion="0" ma:contentTypeDescription="Create a new document." ma:contentTypeScope="" ma:versionID="463c6838b5e30d118f3b8d0798eeead2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2051EBC-8D3A-499D-87EC-EC644F4B8E45}"/>
</file>

<file path=customXml/itemProps2.xml><?xml version="1.0" encoding="utf-8"?>
<ds:datastoreItem xmlns:ds="http://schemas.openxmlformats.org/officeDocument/2006/customXml" ds:itemID="{9BEE6463-BA6E-4341-8AD7-00065772054B}"/>
</file>

<file path=customXml/itemProps3.xml><?xml version="1.0" encoding="utf-8"?>
<ds:datastoreItem xmlns:ds="http://schemas.openxmlformats.org/officeDocument/2006/customXml" ds:itemID="{BAF7BA0B-E5AE-4F01-9EB4-E75F99821EF7}"/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419</Words>
  <Application>Microsoft Office PowerPoint</Application>
  <PresentationFormat>On-screen Show (4:3)</PresentationFormat>
  <Paragraphs>48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One day…..</vt:lpstr>
      <vt:lpstr>Learning Outcomes</vt:lpstr>
      <vt:lpstr>PowerPoint Presentation</vt:lpstr>
      <vt:lpstr>Old people are, well, old</vt:lpstr>
      <vt:lpstr>And maybe find the pace of life tough</vt:lpstr>
      <vt:lpstr>The pace of their life slows down</vt:lpstr>
      <vt:lpstr>and of course the body deteriorates</vt:lpstr>
      <vt:lpstr>Just like you,  the elderly don’t want to be alone</vt:lpstr>
      <vt:lpstr>BUT…..</vt:lpstr>
      <vt:lpstr>they have experienced a lot</vt:lpstr>
      <vt:lpstr>And are still prepared to learn</vt:lpstr>
      <vt:lpstr>They like to exercise…</vt:lpstr>
      <vt:lpstr>…and get about</vt:lpstr>
      <vt:lpstr>the mind often still says ‘yes’</vt:lpstr>
      <vt:lpstr>Even when the body says ‘No’</vt:lpstr>
      <vt:lpstr>Oh, and by the way</vt:lpstr>
      <vt:lpstr>In your exercise books or on paper</vt:lpstr>
      <vt:lpstr>Now….</vt:lpstr>
      <vt:lpstr>Write a letter before you ‘move on’…</vt:lpstr>
      <vt:lpstr>Then…get involved</vt:lpstr>
    </vt:vector>
  </TitlesOfParts>
  <Company>Droitwich Spa High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‘How’ do you think about…..</dc:title>
  <dc:creator>Daniel Hilditch</dc:creator>
  <cp:lastModifiedBy>E Whitehouse</cp:lastModifiedBy>
  <cp:revision>11</cp:revision>
  <dcterms:created xsi:type="dcterms:W3CDTF">2011-11-09T18:18:30Z</dcterms:created>
  <dcterms:modified xsi:type="dcterms:W3CDTF">2013-10-27T17:23:39Z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0x0101006334EC144DA3EE4D9CF6039484A7D64B</vt:lpwstr>
  </property>
</Properties>
</file>