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4" r:id="rId3"/>
    <p:sldId id="257" r:id="rId4"/>
    <p:sldId id="258" r:id="rId5"/>
    <p:sldId id="259" r:id="rId6"/>
    <p:sldId id="260" r:id="rId7"/>
    <p:sldId id="261" r:id="rId8"/>
    <p:sldId id="262" r:id="rId9"/>
    <p:sldId id="263" r:id="rId10"/>
    <p:sldId id="264" r:id="rId11"/>
    <p:sldId id="265" r:id="rId12"/>
    <p:sldId id="266" r:id="rId13"/>
    <p:sldId id="267" r:id="rId14"/>
    <p:sldId id="269" r:id="rId15"/>
    <p:sldId id="268"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9285C4-2D01-4778-8FB0-F95BD95920C2}" type="datetimeFigureOut">
              <a:rPr lang="en-IN" smtClean="0"/>
              <a:t>12-08-2013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0AB841-68C9-4696-9BC4-86AF71CA7EEF}" type="slidenum">
              <a:rPr lang="en-IN" smtClean="0"/>
              <a:t>‹#›</a:t>
            </a:fld>
            <a:endParaRPr lang="en-IN"/>
          </a:p>
        </p:txBody>
      </p:sp>
    </p:spTree>
    <p:extLst>
      <p:ext uri="{BB962C8B-B14F-4D97-AF65-F5344CB8AC3E}">
        <p14:creationId xmlns:p14="http://schemas.microsoft.com/office/powerpoint/2010/main" val="2864170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EF0AB841-68C9-4696-9BC4-86AF71CA7EEF}" type="slidenum">
              <a:rPr lang="en-IN" smtClean="0"/>
              <a:t>5</a:t>
            </a:fld>
            <a:endParaRPr lang="en-IN"/>
          </a:p>
        </p:txBody>
      </p:sp>
    </p:spTree>
    <p:extLst>
      <p:ext uri="{BB962C8B-B14F-4D97-AF65-F5344CB8AC3E}">
        <p14:creationId xmlns:p14="http://schemas.microsoft.com/office/powerpoint/2010/main" val="195341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g"/><Relationship Id="rId1" Type="http://schemas.openxmlformats.org/officeDocument/2006/relationships/slideLayout" Target="../slideLayouts/slideLayout7.xml"/><Relationship Id="rId5" Type="http://schemas.openxmlformats.org/officeDocument/2006/relationships/image" Target="../media/image23.gif"/><Relationship Id="rId4" Type="http://schemas.openxmlformats.org/officeDocument/2006/relationships/image" Target="../media/image22.jpeg"/></Relationships>
</file>

<file path=ppt/slides/_rels/slide11.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g"/><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hyperlink" Target="http://www.virtualmedicalcentre.com/medical_dictionary.asp?centre=&amp;termid=1297" TargetMode="External"/><Relationship Id="rId2" Type="http://schemas.openxmlformats.org/officeDocument/2006/relationships/image" Target="../media/image16.jpg"/><Relationship Id="rId1" Type="http://schemas.openxmlformats.org/officeDocument/2006/relationships/slideLayout" Target="../slideLayouts/slideLayout7.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lum/>
          </a:blip>
          <a:srcRect/>
          <a:stretch>
            <a:fillRect l="-7000" r="-7000"/>
          </a:stretch>
        </a:blipFill>
        <a:effectLst/>
      </p:bgPr>
    </p:bg>
    <p:spTree>
      <p:nvGrpSpPr>
        <p:cNvPr id="1" name=""/>
        <p:cNvGrpSpPr/>
        <p:nvPr/>
      </p:nvGrpSpPr>
      <p:grpSpPr>
        <a:xfrm>
          <a:off x="0" y="0"/>
          <a:ext cx="0" cy="0"/>
          <a:chOff x="0" y="0"/>
          <a:chExt cx="0" cy="0"/>
        </a:xfrm>
      </p:grpSpPr>
      <p:sp>
        <p:nvSpPr>
          <p:cNvPr id="2" name="Rectangle 1"/>
          <p:cNvSpPr/>
          <p:nvPr/>
        </p:nvSpPr>
        <p:spPr>
          <a:xfrm>
            <a:off x="120863" y="-34636"/>
            <a:ext cx="8870737" cy="6940361"/>
          </a:xfrm>
          <a:prstGeom prst="rect">
            <a:avLst/>
          </a:prstGeom>
          <a:noFill/>
        </p:spPr>
        <p:txBody>
          <a:bodyPr wrap="square" lIns="91440" tIns="45720" rIns="91440" bIns="45720">
            <a:spAutoFit/>
          </a:bodyPr>
          <a:lstStyle/>
          <a:p>
            <a:pPr algn="ctr"/>
            <a:r>
              <a:rPr lang="en-US" sz="138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Stencil" pitchFamily="82" charset="0"/>
              </a:rPr>
              <a:t>Diet </a:t>
            </a:r>
          </a:p>
          <a:p>
            <a:pPr algn="ctr"/>
            <a:r>
              <a:rPr lang="en-US" sz="88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Stencil" pitchFamily="82" charset="0"/>
              </a:rPr>
              <a:t>Requirements</a:t>
            </a:r>
            <a:r>
              <a:rPr lang="en-US" sz="9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Stencil" pitchFamily="82" charset="0"/>
              </a:rPr>
              <a:t> </a:t>
            </a:r>
          </a:p>
          <a:p>
            <a:pPr algn="ctr"/>
            <a:r>
              <a:rPr lang="en-US" sz="115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Stencil" pitchFamily="82" charset="0"/>
              </a:rPr>
              <a:t>For </a:t>
            </a:r>
          </a:p>
          <a:p>
            <a:pPr algn="ctr"/>
            <a:r>
              <a:rPr lang="en-US" sz="9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Harlow Solid Italic" pitchFamily="82" charset="0"/>
              </a:rPr>
              <a:t>Adolescent Girls</a:t>
            </a:r>
            <a:endParaRPr lang="en-US" sz="9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Harlow Solid Italic" pitchFamily="82" charset="0"/>
            </a:endParaRPr>
          </a:p>
        </p:txBody>
      </p:sp>
    </p:spTree>
    <p:extLst>
      <p:ext uri="{BB962C8B-B14F-4D97-AF65-F5344CB8AC3E}">
        <p14:creationId xmlns:p14="http://schemas.microsoft.com/office/powerpoint/2010/main" val="25001462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28600" y="228600"/>
            <a:ext cx="8610600" cy="4524315"/>
          </a:xfrm>
          <a:prstGeom prst="rect">
            <a:avLst/>
          </a:prstGeom>
        </p:spPr>
        <p:txBody>
          <a:bodyPr wrap="square">
            <a:spAutoFit/>
          </a:bodyPr>
          <a:lstStyle/>
          <a:p>
            <a:pPr algn="ctr" fontAlgn="base"/>
            <a:r>
              <a:rPr lang="en-IN" sz="4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Eating and snacking patterns</a:t>
            </a:r>
          </a:p>
          <a:p>
            <a:pPr algn="ctr" fontAlgn="base"/>
            <a:r>
              <a:rPr lang="en-IN" sz="2400" b="1" dirty="0"/>
              <a:t>Adolescents tend to eat differently than they did as children. Preoccupied with after-school activities and engagement in active social endeavours, adolescents are not always able to sit down for three meals a day. These apparent busy schedules may lead to meal skipping, snacking throughout the day, and more eating away from home.</a:t>
            </a:r>
          </a:p>
          <a:p>
            <a:pPr algn="ctr" fontAlgn="base"/>
            <a:r>
              <a:rPr lang="en-IN" sz="2400" b="1" dirty="0"/>
              <a:t>. More importantly, eating too many fast foods can lead to weight gain and which may predispose one to diseases such as diabetes and heart disease.</a:t>
            </a:r>
          </a:p>
          <a:p>
            <a:pPr algn="ctr"/>
            <a:r>
              <a:rPr lang="en-IN" sz="2400" b="1" dirty="0"/>
              <a:t> </a:t>
            </a:r>
          </a:p>
        </p:txBody>
      </p:sp>
      <p:pic>
        <p:nvPicPr>
          <p:cNvPr id="5122" name="Picture 2" descr="D:\Rokcing Narnaulia's\WoRK\Extra\Nutrition\images (1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4343400"/>
            <a:ext cx="3588888" cy="213360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D:\Rokcing Narnaulia's\WoRK\Extra\Nutrition\images (19).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72543" y="4404880"/>
            <a:ext cx="3019057" cy="207212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D:\Rokcing Narnaulia's\WoRK\Extra\Nutrition\snacks.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38600" y="4614750"/>
            <a:ext cx="1679869" cy="1652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83205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Rectangle 1"/>
          <p:cNvSpPr/>
          <p:nvPr/>
        </p:nvSpPr>
        <p:spPr>
          <a:xfrm>
            <a:off x="304800" y="228600"/>
            <a:ext cx="8610600" cy="2862322"/>
          </a:xfrm>
          <a:prstGeom prst="rect">
            <a:avLst/>
          </a:prstGeom>
        </p:spPr>
        <p:txBody>
          <a:bodyPr wrap="square">
            <a:spAutoFit/>
          </a:bodyPr>
          <a:lstStyle/>
          <a:p>
            <a:pPr algn="ctr"/>
            <a:r>
              <a:rPr lang="en-IN" sz="6000" b="1" dirty="0">
                <a:solidFill>
                  <a:srgbClr val="C00000"/>
                </a:solidFill>
                <a:latin typeface="Times New Roman" pitchFamily="18" charset="0"/>
                <a:cs typeface="Times New Roman" pitchFamily="18" charset="0"/>
              </a:rPr>
              <a:t>Healthy Eating Guidelines for Girls aged 14-18 years</a:t>
            </a:r>
          </a:p>
        </p:txBody>
      </p:sp>
      <p:sp>
        <p:nvSpPr>
          <p:cNvPr id="3" name="Rectangle 2"/>
          <p:cNvSpPr/>
          <p:nvPr/>
        </p:nvSpPr>
        <p:spPr>
          <a:xfrm>
            <a:off x="381000" y="3505200"/>
            <a:ext cx="8153400" cy="1477328"/>
          </a:xfrm>
          <a:prstGeom prst="rect">
            <a:avLst/>
          </a:prstGeom>
        </p:spPr>
        <p:txBody>
          <a:bodyPr wrap="square">
            <a:spAutoFit/>
          </a:bodyPr>
          <a:lstStyle/>
          <a:p>
            <a:pPr marL="285750" lvl="0" indent="-285750">
              <a:buFont typeface="Wingdings" pitchFamily="2" charset="2"/>
              <a:buChar char="v"/>
            </a:pPr>
            <a:r>
              <a:rPr lang="en-IN" b="1" u="sng" dirty="0">
                <a:latin typeface="Adobe Gothic Std B" pitchFamily="34" charset="-128"/>
                <a:ea typeface="Adobe Gothic Std B" pitchFamily="34" charset="-128"/>
              </a:rPr>
              <a:t>5-11 servings from the bread, cereals, rice, pasta, noodles group</a:t>
            </a:r>
          </a:p>
          <a:p>
            <a:r>
              <a:rPr lang="en-IN" b="1" dirty="0" smtClean="0">
                <a:latin typeface="Adobe Gothic Std B" pitchFamily="34" charset="-128"/>
                <a:ea typeface="Adobe Gothic Std B" pitchFamily="34" charset="-128"/>
              </a:rPr>
              <a:t>     </a:t>
            </a: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An </a:t>
            </a:r>
            <a:r>
              <a:rPr lang="en-IN" b="1" dirty="0">
                <a:latin typeface="Adobe Gothic Std B" pitchFamily="34" charset="-128"/>
                <a:ea typeface="Adobe Gothic Std B" pitchFamily="34" charset="-128"/>
              </a:rPr>
              <a:t>example of one serve is 2 slices of bread; 1 medium bread roll; 1 cup </a:t>
            </a:r>
            <a:r>
              <a:rPr lang="en-IN" b="1" dirty="0" smtClean="0">
                <a:latin typeface="Adobe Gothic Std B" pitchFamily="34" charset="-128"/>
                <a:ea typeface="Adobe Gothic Std B" pitchFamily="34" charset="-128"/>
              </a:rPr>
              <a:t>      </a:t>
            </a: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of </a:t>
            </a:r>
            <a:r>
              <a:rPr lang="en-IN" b="1" dirty="0">
                <a:latin typeface="Adobe Gothic Std B" pitchFamily="34" charset="-128"/>
                <a:ea typeface="Adobe Gothic Std B" pitchFamily="34" charset="-128"/>
              </a:rPr>
              <a:t>cooked rice, pasta or noodles; or 1 1/3 cup of breakfast cereal flakes.</a:t>
            </a:r>
            <a:br>
              <a:rPr lang="en-IN" b="1" dirty="0">
                <a:latin typeface="Adobe Gothic Std B" pitchFamily="34" charset="-128"/>
                <a:ea typeface="Adobe Gothic Std B" pitchFamily="34" charset="-128"/>
              </a:rPr>
            </a:br>
            <a:endParaRPr lang="en-IN" b="1" dirty="0">
              <a:latin typeface="Adobe Gothic Std B" pitchFamily="34" charset="-128"/>
              <a:ea typeface="Adobe Gothic Std B" pitchFamily="34" charset="-128"/>
            </a:endParaRPr>
          </a:p>
        </p:txBody>
      </p:sp>
      <p:sp>
        <p:nvSpPr>
          <p:cNvPr id="4" name="Rectangle 3"/>
          <p:cNvSpPr/>
          <p:nvPr/>
        </p:nvSpPr>
        <p:spPr>
          <a:xfrm>
            <a:off x="381000" y="4982528"/>
            <a:ext cx="8534400" cy="1477328"/>
          </a:xfrm>
          <a:prstGeom prst="rect">
            <a:avLst/>
          </a:prstGeom>
        </p:spPr>
        <p:txBody>
          <a:bodyPr wrap="square">
            <a:spAutoFit/>
          </a:bodyPr>
          <a:lstStyle/>
          <a:p>
            <a:pPr marL="285750" lvl="0" indent="-285750">
              <a:buFont typeface="Wingdings" pitchFamily="2" charset="2"/>
              <a:buChar char="v"/>
            </a:pPr>
            <a:r>
              <a:rPr lang="en-IN" b="1" u="sng" dirty="0">
                <a:latin typeface="Adobe Gothic Std B" pitchFamily="34" charset="-128"/>
                <a:ea typeface="Adobe Gothic Std B" pitchFamily="34" charset="-128"/>
              </a:rPr>
              <a:t>4 servings from the vegetables, legumes group</a:t>
            </a:r>
          </a:p>
          <a:p>
            <a:endParaRPr lang="en-IN" b="1" dirty="0" smtClean="0">
              <a:latin typeface="Adobe Gothic Std B" pitchFamily="34" charset="-128"/>
              <a:ea typeface="Adobe Gothic Std B" pitchFamily="34" charset="-128"/>
            </a:endParaRP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An </a:t>
            </a:r>
            <a:r>
              <a:rPr lang="en-IN" b="1" dirty="0">
                <a:latin typeface="Adobe Gothic Std B" pitchFamily="34" charset="-128"/>
                <a:ea typeface="Adobe Gothic Std B" pitchFamily="34" charset="-128"/>
              </a:rPr>
              <a:t>example of one serve is 75 grams or 1/2 cup cooked vegetables; 1/2 cup </a:t>
            </a:r>
            <a:endParaRPr lang="en-IN" b="1" dirty="0" smtClean="0">
              <a:latin typeface="Adobe Gothic Std B" pitchFamily="34" charset="-128"/>
              <a:ea typeface="Adobe Gothic Std B" pitchFamily="34" charset="-128"/>
            </a:endParaRP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cooked </a:t>
            </a:r>
            <a:r>
              <a:rPr lang="en-IN" b="1" dirty="0">
                <a:latin typeface="Adobe Gothic Std B" pitchFamily="34" charset="-128"/>
                <a:ea typeface="Adobe Gothic Std B" pitchFamily="34" charset="-128"/>
              </a:rPr>
              <a:t>dried beans, peas, lentils or canned beans; 1 cup of salad vegetables</a:t>
            </a:r>
            <a:r>
              <a:rPr lang="en-IN" b="1" dirty="0" smtClean="0">
                <a:latin typeface="Adobe Gothic Std B" pitchFamily="34" charset="-128"/>
                <a:ea typeface="Adobe Gothic Std B" pitchFamily="34" charset="-128"/>
              </a:rPr>
              <a:t>;</a:t>
            </a: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a:t>
            </a:r>
            <a:r>
              <a:rPr lang="en-IN" b="1" dirty="0">
                <a:latin typeface="Adobe Gothic Std B" pitchFamily="34" charset="-128"/>
                <a:ea typeface="Adobe Gothic Std B" pitchFamily="34" charset="-128"/>
              </a:rPr>
              <a:t>or 1 small potato</a:t>
            </a:r>
          </a:p>
        </p:txBody>
      </p:sp>
    </p:spTree>
    <p:extLst>
      <p:ext uri="{BB962C8B-B14F-4D97-AF65-F5344CB8AC3E}">
        <p14:creationId xmlns:p14="http://schemas.microsoft.com/office/powerpoint/2010/main" val="9058734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lum/>
          </a:blip>
          <a:srcRect/>
          <a:stretch>
            <a:fillRect l="-7000" r="-7000"/>
          </a:stretch>
        </a:blipFill>
        <a:effectLst/>
      </p:bgPr>
    </p:bg>
    <p:spTree>
      <p:nvGrpSpPr>
        <p:cNvPr id="1" name=""/>
        <p:cNvGrpSpPr/>
        <p:nvPr/>
      </p:nvGrpSpPr>
      <p:grpSpPr>
        <a:xfrm>
          <a:off x="0" y="0"/>
          <a:ext cx="0" cy="0"/>
          <a:chOff x="0" y="0"/>
          <a:chExt cx="0" cy="0"/>
        </a:xfrm>
      </p:grpSpPr>
      <p:sp>
        <p:nvSpPr>
          <p:cNvPr id="2" name="Rectangle 1"/>
          <p:cNvSpPr/>
          <p:nvPr/>
        </p:nvSpPr>
        <p:spPr>
          <a:xfrm>
            <a:off x="228600" y="304800"/>
            <a:ext cx="8534400" cy="1477328"/>
          </a:xfrm>
          <a:prstGeom prst="rect">
            <a:avLst/>
          </a:prstGeom>
        </p:spPr>
        <p:txBody>
          <a:bodyPr wrap="square">
            <a:spAutoFit/>
          </a:bodyPr>
          <a:lstStyle/>
          <a:p>
            <a:pPr marL="285750" lvl="0" indent="-285750">
              <a:buFont typeface="Wingdings" pitchFamily="2" charset="2"/>
              <a:buChar char="v"/>
            </a:pPr>
            <a:r>
              <a:rPr lang="en-IN" b="1" u="sng" dirty="0">
                <a:latin typeface="Adobe Gothic Std B" pitchFamily="34" charset="-128"/>
                <a:ea typeface="Adobe Gothic Std B" pitchFamily="34" charset="-128"/>
              </a:rPr>
              <a:t>3 servings of </a:t>
            </a:r>
            <a:r>
              <a:rPr lang="en-IN" b="1" u="sng" dirty="0" smtClean="0">
                <a:latin typeface="Adobe Gothic Std B" pitchFamily="34" charset="-128"/>
                <a:ea typeface="Adobe Gothic Std B" pitchFamily="34" charset="-128"/>
              </a:rPr>
              <a:t>fruit</a:t>
            </a:r>
          </a:p>
          <a:p>
            <a:endParaRPr lang="en-IN" b="1" dirty="0">
              <a:latin typeface="Adobe Gothic Std B" pitchFamily="34" charset="-128"/>
              <a:ea typeface="Adobe Gothic Std B" pitchFamily="34" charset="-128"/>
            </a:endParaRP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An </a:t>
            </a:r>
            <a:r>
              <a:rPr lang="en-IN" b="1" dirty="0">
                <a:latin typeface="Adobe Gothic Std B" pitchFamily="34" charset="-128"/>
                <a:ea typeface="Adobe Gothic Std B" pitchFamily="34" charset="-128"/>
              </a:rPr>
              <a:t>example of one serve is 1 medium apple; 2 small pieces (150g) of </a:t>
            </a:r>
            <a:r>
              <a:rPr lang="en-IN" b="1" dirty="0" smtClean="0">
                <a:latin typeface="Adobe Gothic Std B" pitchFamily="34" charset="-128"/>
                <a:ea typeface="Adobe Gothic Std B" pitchFamily="34" charset="-128"/>
              </a:rPr>
              <a:t>fruit</a:t>
            </a: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a:t>
            </a:r>
            <a:r>
              <a:rPr lang="en-IN" b="1" dirty="0">
                <a:latin typeface="Adobe Gothic Std B" pitchFamily="34" charset="-128"/>
                <a:ea typeface="Adobe Gothic Std B" pitchFamily="34" charset="-128"/>
              </a:rPr>
              <a:t>(apricots, kiwi fruit, plums); 1 cup of diced fruit pieces or canned fruit; 1/2 </a:t>
            </a:r>
            <a:r>
              <a:rPr lang="en-IN" b="1" dirty="0" smtClean="0">
                <a:latin typeface="Adobe Gothic Std B" pitchFamily="34" charset="-128"/>
                <a:ea typeface="Adobe Gothic Std B" pitchFamily="34" charset="-128"/>
              </a:rPr>
              <a:t>cup  </a:t>
            </a: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of </a:t>
            </a:r>
            <a:r>
              <a:rPr lang="en-IN" b="1" dirty="0">
                <a:latin typeface="Adobe Gothic Std B" pitchFamily="34" charset="-128"/>
                <a:ea typeface="Adobe Gothic Std B" pitchFamily="34" charset="-128"/>
              </a:rPr>
              <a:t>fruit juice; or 1 1/2 tablespoons of sultanas.</a:t>
            </a:r>
          </a:p>
        </p:txBody>
      </p:sp>
      <p:sp>
        <p:nvSpPr>
          <p:cNvPr id="3" name="Rectangle 2"/>
          <p:cNvSpPr/>
          <p:nvPr/>
        </p:nvSpPr>
        <p:spPr>
          <a:xfrm>
            <a:off x="228600" y="2209800"/>
            <a:ext cx="8534400" cy="1477328"/>
          </a:xfrm>
          <a:prstGeom prst="rect">
            <a:avLst/>
          </a:prstGeom>
        </p:spPr>
        <p:txBody>
          <a:bodyPr wrap="square">
            <a:spAutoFit/>
          </a:bodyPr>
          <a:lstStyle/>
          <a:p>
            <a:pPr marL="285750" lvl="0" indent="-285750">
              <a:buFont typeface="Wingdings" pitchFamily="2" charset="2"/>
              <a:buChar char="v"/>
            </a:pPr>
            <a:r>
              <a:rPr lang="en-IN" b="1" u="sng" dirty="0">
                <a:latin typeface="Adobe Gothic Std B" pitchFamily="34" charset="-128"/>
                <a:ea typeface="Adobe Gothic Std B" pitchFamily="34" charset="-128"/>
              </a:rPr>
              <a:t>3 servings from the milk, yoghurt, cheese </a:t>
            </a:r>
            <a:r>
              <a:rPr lang="en-IN" b="1" u="sng" dirty="0" smtClean="0">
                <a:latin typeface="Adobe Gothic Std B" pitchFamily="34" charset="-128"/>
                <a:ea typeface="Adobe Gothic Std B" pitchFamily="34" charset="-128"/>
              </a:rPr>
              <a:t>group</a:t>
            </a:r>
          </a:p>
          <a:p>
            <a:pPr lvl="0"/>
            <a:endParaRPr lang="en-IN" b="1" dirty="0">
              <a:latin typeface="Adobe Gothic Std B" pitchFamily="34" charset="-128"/>
              <a:ea typeface="Adobe Gothic Std B" pitchFamily="34" charset="-128"/>
            </a:endParaRPr>
          </a:p>
          <a:p>
            <a:r>
              <a:rPr lang="en-IN" b="1" dirty="0" smtClean="0">
                <a:latin typeface="Adobe Gothic Std B" pitchFamily="34" charset="-128"/>
                <a:ea typeface="Adobe Gothic Std B" pitchFamily="34" charset="-128"/>
              </a:rPr>
              <a:t>     An </a:t>
            </a:r>
            <a:r>
              <a:rPr lang="en-IN" b="1" dirty="0">
                <a:latin typeface="Adobe Gothic Std B" pitchFamily="34" charset="-128"/>
                <a:ea typeface="Adobe Gothic Std B" pitchFamily="34" charset="-128"/>
              </a:rPr>
              <a:t>example of one serve is 250 </a:t>
            </a:r>
            <a:r>
              <a:rPr lang="en-IN" b="1" dirty="0" err="1">
                <a:latin typeface="Adobe Gothic Std B" pitchFamily="34" charset="-128"/>
                <a:ea typeface="Adobe Gothic Std B" pitchFamily="34" charset="-128"/>
              </a:rPr>
              <a:t>mls</a:t>
            </a:r>
            <a:r>
              <a:rPr lang="en-IN" b="1" dirty="0">
                <a:latin typeface="Adobe Gothic Std B" pitchFamily="34" charset="-128"/>
                <a:ea typeface="Adobe Gothic Std B" pitchFamily="34" charset="-128"/>
              </a:rPr>
              <a:t> of fresh milk; 250ml of calcium </a:t>
            </a:r>
            <a:r>
              <a:rPr lang="en-IN" b="1" dirty="0" smtClean="0">
                <a:latin typeface="Adobe Gothic Std B" pitchFamily="34" charset="-128"/>
                <a:ea typeface="Adobe Gothic Std B" pitchFamily="34" charset="-128"/>
              </a:rPr>
              <a:t>fortified</a:t>
            </a: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soy </a:t>
            </a:r>
            <a:r>
              <a:rPr lang="en-IN" b="1" dirty="0">
                <a:latin typeface="Adobe Gothic Std B" pitchFamily="34" charset="-128"/>
                <a:ea typeface="Adobe Gothic Std B" pitchFamily="34" charset="-128"/>
              </a:rPr>
              <a:t>beverages; 40 grams (2 slices) of cheese; or 200g (1 small carton </a:t>
            </a:r>
            <a:r>
              <a:rPr lang="en-IN" b="1" dirty="0" smtClean="0">
                <a:latin typeface="Adobe Gothic Std B" pitchFamily="34" charset="-128"/>
                <a:ea typeface="Adobe Gothic Std B" pitchFamily="34" charset="-128"/>
              </a:rPr>
              <a:t>of</a:t>
            </a:r>
          </a:p>
          <a:p>
            <a:r>
              <a:rPr lang="en-IN" b="1" dirty="0" smtClean="0">
                <a:latin typeface="Adobe Gothic Std B" pitchFamily="34" charset="-128"/>
                <a:ea typeface="Adobe Gothic Std B" pitchFamily="34" charset="-128"/>
              </a:rPr>
              <a:t>      </a:t>
            </a:r>
            <a:r>
              <a:rPr lang="en-IN" b="1" dirty="0">
                <a:latin typeface="Adobe Gothic Std B" pitchFamily="34" charset="-128"/>
                <a:ea typeface="Adobe Gothic Std B" pitchFamily="34" charset="-128"/>
              </a:rPr>
              <a:t>yoghurt).</a:t>
            </a:r>
          </a:p>
        </p:txBody>
      </p:sp>
      <p:sp>
        <p:nvSpPr>
          <p:cNvPr id="4" name="Rectangle 3"/>
          <p:cNvSpPr/>
          <p:nvPr/>
        </p:nvSpPr>
        <p:spPr>
          <a:xfrm>
            <a:off x="228600" y="4038600"/>
            <a:ext cx="8534400" cy="1754326"/>
          </a:xfrm>
          <a:prstGeom prst="rect">
            <a:avLst/>
          </a:prstGeom>
        </p:spPr>
        <p:txBody>
          <a:bodyPr wrap="square">
            <a:spAutoFit/>
          </a:bodyPr>
          <a:lstStyle/>
          <a:p>
            <a:pPr marL="285750" lvl="0" indent="-285750">
              <a:buFont typeface="Wingdings" pitchFamily="2" charset="2"/>
              <a:buChar char="v"/>
            </a:pPr>
            <a:r>
              <a:rPr lang="en-IN" b="1" u="sng" dirty="0">
                <a:latin typeface="Adobe Gothic Std B" pitchFamily="34" charset="-128"/>
                <a:ea typeface="Adobe Gothic Std B" pitchFamily="34" charset="-128"/>
              </a:rPr>
              <a:t>1 serving from the lean meat, fish, poultry, eggs, nuts and legumes </a:t>
            </a:r>
            <a:r>
              <a:rPr lang="en-IN" b="1" u="sng" dirty="0" smtClean="0">
                <a:latin typeface="Adobe Gothic Std B" pitchFamily="34" charset="-128"/>
                <a:ea typeface="Adobe Gothic Std B" pitchFamily="34" charset="-128"/>
              </a:rPr>
              <a:t>group</a:t>
            </a:r>
          </a:p>
          <a:p>
            <a:pPr lvl="0"/>
            <a:endParaRPr lang="en-IN" b="1" dirty="0">
              <a:latin typeface="Adobe Gothic Std B" pitchFamily="34" charset="-128"/>
              <a:ea typeface="Adobe Gothic Std B" pitchFamily="34" charset="-128"/>
            </a:endParaRPr>
          </a:p>
          <a:p>
            <a:r>
              <a:rPr lang="en-IN" b="1" dirty="0" smtClean="0">
                <a:latin typeface="Adobe Gothic Std B" pitchFamily="34" charset="-128"/>
                <a:ea typeface="Adobe Gothic Std B" pitchFamily="34" charset="-128"/>
              </a:rPr>
              <a:t>      An </a:t>
            </a:r>
            <a:r>
              <a:rPr lang="en-IN" b="1" dirty="0">
                <a:latin typeface="Adobe Gothic Std B" pitchFamily="34" charset="-128"/>
                <a:ea typeface="Adobe Gothic Std B" pitchFamily="34" charset="-128"/>
              </a:rPr>
              <a:t>example of one serve is 65-100 grams cooked meat or chicken; 2 </a:t>
            </a:r>
            <a:r>
              <a:rPr lang="en-IN" b="1" dirty="0" smtClean="0">
                <a:latin typeface="Adobe Gothic Std B" pitchFamily="34" charset="-128"/>
                <a:ea typeface="Adobe Gothic Std B" pitchFamily="34" charset="-128"/>
              </a:rPr>
              <a:t>small</a:t>
            </a: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a:t>
            </a:r>
            <a:r>
              <a:rPr lang="en-IN" b="1" dirty="0">
                <a:latin typeface="Adobe Gothic Std B" pitchFamily="34" charset="-128"/>
                <a:ea typeface="Adobe Gothic Std B" pitchFamily="34" charset="-128"/>
              </a:rPr>
              <a:t>chops; 2 slices of roast meat; ½ cup of cooked (dried beans); 80-120 grams </a:t>
            </a:r>
            <a:r>
              <a:rPr lang="en-IN" b="1" dirty="0" smtClean="0">
                <a:latin typeface="Adobe Gothic Std B" pitchFamily="34" charset="-128"/>
                <a:ea typeface="Adobe Gothic Std B" pitchFamily="34" charset="-128"/>
              </a:rPr>
              <a:t>of</a:t>
            </a:r>
          </a:p>
          <a:p>
            <a:r>
              <a:rPr lang="en-IN" b="1" dirty="0">
                <a:latin typeface="Adobe Gothic Std B" pitchFamily="34" charset="-128"/>
                <a:ea typeface="Adobe Gothic Std B" pitchFamily="34" charset="-128"/>
              </a:rPr>
              <a:t> </a:t>
            </a:r>
            <a:r>
              <a:rPr lang="en-IN" b="1" dirty="0" smtClean="0">
                <a:latin typeface="Adobe Gothic Std B" pitchFamily="34" charset="-128"/>
                <a:ea typeface="Adobe Gothic Std B" pitchFamily="34" charset="-128"/>
              </a:rPr>
              <a:t>     </a:t>
            </a:r>
            <a:r>
              <a:rPr lang="en-IN" b="1" dirty="0">
                <a:latin typeface="Adobe Gothic Std B" pitchFamily="34" charset="-128"/>
                <a:ea typeface="Adobe Gothic Std B" pitchFamily="34" charset="-128"/>
              </a:rPr>
              <a:t>fish fillet; 1/2 cup of peanuts (almonds); or 2 small eggs.</a:t>
            </a:r>
            <a:br>
              <a:rPr lang="en-IN" b="1" dirty="0">
                <a:latin typeface="Adobe Gothic Std B" pitchFamily="34" charset="-128"/>
                <a:ea typeface="Adobe Gothic Std B" pitchFamily="34" charset="-128"/>
              </a:rPr>
            </a:br>
            <a:endParaRPr lang="en-IN" b="1" dirty="0">
              <a:latin typeface="Adobe Gothic Std B" pitchFamily="34" charset="-128"/>
              <a:ea typeface="Adobe Gothic Std B" pitchFamily="34" charset="-128"/>
            </a:endParaRPr>
          </a:p>
        </p:txBody>
      </p:sp>
    </p:spTree>
    <p:extLst>
      <p:ext uri="{BB962C8B-B14F-4D97-AF65-F5344CB8AC3E}">
        <p14:creationId xmlns:p14="http://schemas.microsoft.com/office/powerpoint/2010/main" val="27780967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27390933"/>
              </p:ext>
            </p:extLst>
          </p:nvPr>
        </p:nvGraphicFramePr>
        <p:xfrm>
          <a:off x="218144" y="990600"/>
          <a:ext cx="8887755" cy="5579437"/>
        </p:xfrm>
        <a:graphic>
          <a:graphicData uri="http://schemas.openxmlformats.org/drawingml/2006/table">
            <a:tbl>
              <a:tblPr firstRow="1" firstCol="1" bandRow="1">
                <a:tableStyleId>{7E9639D4-E3E2-4D34-9284-5A2195B3D0D7}</a:tableStyleId>
              </a:tblPr>
              <a:tblGrid>
                <a:gridCol w="2962585"/>
                <a:gridCol w="2962585"/>
                <a:gridCol w="2962585"/>
              </a:tblGrid>
              <a:tr h="1321792">
                <a:tc>
                  <a:txBody>
                    <a:bodyPr/>
                    <a:lstStyle/>
                    <a:p>
                      <a:pPr>
                        <a:lnSpc>
                          <a:spcPct val="115000"/>
                        </a:lnSpc>
                        <a:spcBef>
                          <a:spcPts val="1000"/>
                        </a:spcBef>
                        <a:spcAft>
                          <a:spcPts val="0"/>
                        </a:spcAft>
                      </a:pPr>
                      <a:r>
                        <a:rPr lang="en-IN" sz="2000" dirty="0">
                          <a:effectLst/>
                        </a:rPr>
                        <a:t>Moderate amounts (less than 600 mg/day)</a:t>
                      </a:r>
                      <a:endParaRPr lang="en-IN" sz="3200" b="1" i="1" dirty="0">
                        <a:solidFill>
                          <a:srgbClr val="4F81BD"/>
                        </a:solidFill>
                        <a:effectLst/>
                        <a:latin typeface="Calibri"/>
                        <a:ea typeface="Times New Roman"/>
                        <a:cs typeface="Times New Roman"/>
                      </a:endParaRPr>
                    </a:p>
                  </a:txBody>
                  <a:tcPr marL="47625" marR="47625" marT="47625" marB="47625"/>
                </a:tc>
                <a:tc>
                  <a:txBody>
                    <a:bodyPr/>
                    <a:lstStyle/>
                    <a:p>
                      <a:pPr>
                        <a:lnSpc>
                          <a:spcPct val="115000"/>
                        </a:lnSpc>
                        <a:spcBef>
                          <a:spcPts val="1000"/>
                        </a:spcBef>
                        <a:spcAft>
                          <a:spcPts val="0"/>
                        </a:spcAft>
                      </a:pPr>
                      <a:r>
                        <a:rPr lang="en-IN" sz="2000" dirty="0">
                          <a:effectLst/>
                        </a:rPr>
                        <a:t>Large amounts (greater than 600 mg/day)</a:t>
                      </a:r>
                      <a:endParaRPr lang="en-IN" sz="3200" b="1" i="1" dirty="0">
                        <a:solidFill>
                          <a:srgbClr val="4F81BD"/>
                        </a:solidFill>
                        <a:effectLst/>
                        <a:latin typeface="Calibri"/>
                        <a:ea typeface="Times New Roman"/>
                        <a:cs typeface="Times New Roman"/>
                      </a:endParaRPr>
                    </a:p>
                  </a:txBody>
                  <a:tcPr marL="47625" marR="47625" marT="47625" marB="47625"/>
                </a:tc>
                <a:tc>
                  <a:txBody>
                    <a:bodyPr/>
                    <a:lstStyle/>
                    <a:p>
                      <a:pPr>
                        <a:lnSpc>
                          <a:spcPct val="115000"/>
                        </a:lnSpc>
                        <a:spcBef>
                          <a:spcPts val="1000"/>
                        </a:spcBef>
                        <a:spcAft>
                          <a:spcPts val="0"/>
                        </a:spcAft>
                      </a:pPr>
                      <a:r>
                        <a:rPr lang="en-IN" sz="1800" dirty="0">
                          <a:effectLst/>
                        </a:rPr>
                        <a:t>Long-term effects of large amounts (greater than 600 mg/day)</a:t>
                      </a:r>
                      <a:endParaRPr lang="en-IN" sz="2800" b="1" i="1" dirty="0">
                        <a:solidFill>
                          <a:srgbClr val="4F81BD"/>
                        </a:solidFill>
                        <a:effectLst/>
                        <a:latin typeface="Calibri"/>
                        <a:ea typeface="Times New Roman"/>
                        <a:cs typeface="Times New Roman"/>
                      </a:endParaRPr>
                    </a:p>
                  </a:txBody>
                  <a:tcPr marL="47625" marR="47625" marT="47625" marB="47625"/>
                </a:tc>
              </a:tr>
              <a:tr h="802442">
                <a:tc>
                  <a:txBody>
                    <a:bodyPr/>
                    <a:lstStyle/>
                    <a:p>
                      <a:pPr>
                        <a:lnSpc>
                          <a:spcPct val="115000"/>
                        </a:lnSpc>
                        <a:spcAft>
                          <a:spcPts val="0"/>
                        </a:spcAft>
                      </a:pPr>
                      <a:r>
                        <a:rPr lang="en-IN" sz="2400" dirty="0">
                          <a:effectLst/>
                        </a:rPr>
                        <a:t>Become more alert</a:t>
                      </a:r>
                      <a:endParaRPr lang="en-IN" sz="36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2800" dirty="0">
                          <a:effectLst/>
                        </a:rPr>
                        <a:t>Get headaches</a:t>
                      </a:r>
                      <a:endParaRPr lang="en-IN" sz="4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2400" dirty="0">
                          <a:effectLst/>
                        </a:rPr>
                        <a:t>Find sleeping difficult</a:t>
                      </a:r>
                      <a:endParaRPr lang="en-IN" sz="3600" dirty="0">
                        <a:effectLst/>
                        <a:latin typeface="Calibri"/>
                        <a:ea typeface="Calibri"/>
                        <a:cs typeface="Times New Roman"/>
                      </a:endParaRPr>
                    </a:p>
                  </a:txBody>
                  <a:tcPr marL="47625" marR="47625" marT="47625" marB="47625"/>
                </a:tc>
              </a:tr>
              <a:tr h="802442">
                <a:tc>
                  <a:txBody>
                    <a:bodyPr/>
                    <a:lstStyle/>
                    <a:p>
                      <a:pPr>
                        <a:lnSpc>
                          <a:spcPct val="115000"/>
                        </a:lnSpc>
                        <a:spcAft>
                          <a:spcPts val="0"/>
                        </a:spcAft>
                      </a:pPr>
                      <a:r>
                        <a:rPr lang="en-IN" sz="2400" dirty="0">
                          <a:effectLst/>
                        </a:rPr>
                        <a:t>Heart rate increases</a:t>
                      </a:r>
                      <a:endParaRPr lang="en-IN" sz="36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2400" dirty="0">
                          <a:effectLst/>
                        </a:rPr>
                        <a:t>Feel restless and jittery</a:t>
                      </a:r>
                      <a:endParaRPr lang="en-IN" sz="36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3200" dirty="0">
                          <a:effectLst/>
                        </a:rPr>
                        <a:t>Worry more</a:t>
                      </a:r>
                      <a:endParaRPr lang="en-IN" sz="4400" dirty="0">
                        <a:effectLst/>
                        <a:latin typeface="Calibri"/>
                        <a:ea typeface="Calibri"/>
                        <a:cs typeface="Times New Roman"/>
                      </a:endParaRPr>
                    </a:p>
                  </a:txBody>
                  <a:tcPr marL="47625" marR="47625" marT="47625" marB="47625"/>
                </a:tc>
              </a:tr>
              <a:tr h="802442">
                <a:tc>
                  <a:txBody>
                    <a:bodyPr/>
                    <a:lstStyle/>
                    <a:p>
                      <a:pPr>
                        <a:lnSpc>
                          <a:spcPct val="115000"/>
                        </a:lnSpc>
                        <a:spcAft>
                          <a:spcPts val="0"/>
                        </a:spcAft>
                      </a:pPr>
                      <a:r>
                        <a:rPr lang="en-IN" sz="2000" dirty="0">
                          <a:effectLst/>
                        </a:rPr>
                        <a:t>Urinate more frequently</a:t>
                      </a:r>
                      <a:endParaRPr lang="en-IN" sz="32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3600" dirty="0">
                          <a:effectLst/>
                        </a:rPr>
                        <a:t>Feel nervous</a:t>
                      </a:r>
                      <a:endParaRPr lang="en-IN" sz="4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3200" dirty="0">
                          <a:effectLst/>
                        </a:rPr>
                        <a:t>Depression</a:t>
                      </a:r>
                      <a:endParaRPr lang="en-IN" sz="4400" dirty="0">
                        <a:effectLst/>
                        <a:latin typeface="Calibri"/>
                        <a:ea typeface="Calibri"/>
                        <a:cs typeface="Times New Roman"/>
                      </a:endParaRPr>
                    </a:p>
                  </a:txBody>
                  <a:tcPr marL="47625" marR="47625" marT="47625" marB="47625"/>
                </a:tc>
              </a:tr>
              <a:tr h="802442">
                <a:tc>
                  <a:txBody>
                    <a:bodyPr/>
                    <a:lstStyle/>
                    <a:p>
                      <a:pPr>
                        <a:lnSpc>
                          <a:spcPct val="115000"/>
                        </a:lnSpc>
                        <a:spcAft>
                          <a:spcPts val="0"/>
                        </a:spcAft>
                      </a:pPr>
                      <a:r>
                        <a:rPr lang="en-IN" sz="2000" dirty="0">
                          <a:effectLst/>
                        </a:rPr>
                        <a:t>Body temperature rises</a:t>
                      </a:r>
                      <a:endParaRPr lang="en-IN" sz="32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3200" dirty="0">
                          <a:effectLst/>
                        </a:rPr>
                        <a:t>Become delirious</a:t>
                      </a:r>
                      <a:endParaRPr lang="en-IN" sz="4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2400" dirty="0">
                          <a:effectLst/>
                        </a:rPr>
                        <a:t>Have stomach upsets</a:t>
                      </a:r>
                      <a:endParaRPr lang="en-IN" sz="3600" dirty="0">
                        <a:effectLst/>
                        <a:latin typeface="Calibri"/>
                        <a:ea typeface="Calibri"/>
                        <a:cs typeface="Times New Roman"/>
                      </a:endParaRPr>
                    </a:p>
                  </a:txBody>
                  <a:tcPr marL="47625" marR="47625" marT="47625" marB="47625"/>
                </a:tc>
              </a:tr>
              <a:tr h="802442">
                <a:tc>
                  <a:txBody>
                    <a:bodyPr/>
                    <a:lstStyle/>
                    <a:p>
                      <a:pPr>
                        <a:lnSpc>
                          <a:spcPct val="115000"/>
                        </a:lnSpc>
                        <a:spcAft>
                          <a:spcPts val="0"/>
                        </a:spcAft>
                      </a:pPr>
                      <a:r>
                        <a:rPr lang="en-IN" sz="2400" dirty="0">
                          <a:effectLst/>
                        </a:rPr>
                        <a:t>More acid produced in digestive system</a:t>
                      </a:r>
                      <a:endParaRPr lang="en-IN" sz="36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2800" dirty="0">
                          <a:effectLst/>
                        </a:rPr>
                        <a:t>Find it difficult to sleep</a:t>
                      </a:r>
                      <a:endParaRPr lang="en-IN" sz="4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2800" dirty="0">
                          <a:effectLst/>
                        </a:rPr>
                        <a:t>May become addicted to caffeine</a:t>
                      </a:r>
                      <a:endParaRPr lang="en-IN" sz="4000" dirty="0">
                        <a:effectLst/>
                        <a:latin typeface="Calibri"/>
                        <a:ea typeface="Calibri"/>
                        <a:cs typeface="Times New Roman"/>
                      </a:endParaRPr>
                    </a:p>
                  </a:txBody>
                  <a:tcPr marL="47625" marR="47625" marT="47625" marB="47625"/>
                </a:tc>
              </a:tr>
            </a:tbl>
          </a:graphicData>
        </a:graphic>
      </p:graphicFrame>
      <p:sp>
        <p:nvSpPr>
          <p:cNvPr id="3" name="Rectangle 1"/>
          <p:cNvSpPr>
            <a:spLocks noChangeArrowheads="1"/>
          </p:cNvSpPr>
          <p:nvPr/>
        </p:nvSpPr>
        <p:spPr bwMode="auto">
          <a:xfrm>
            <a:off x="27644" y="26939"/>
            <a:ext cx="9268756" cy="1420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200" b="1"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Effects of caffeine as intake is increased</a:t>
            </a:r>
            <a:endParaRPr kumimoji="0" lang="en-US" sz="4200" b="1" i="0" u="sng" strike="noStrike" cap="none" normalizeH="0" baseline="0" dirty="0" smtClean="0">
              <a:ln>
                <a:noFill/>
              </a:ln>
              <a:solidFill>
                <a:srgbClr val="4F81BD"/>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85610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3000"/>
            <a:lum/>
          </a:blip>
          <a:srcRect/>
          <a:stretch>
            <a:fillRect t="-14000" b="-14000"/>
          </a:stretch>
        </a:blip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57200" y="685800"/>
            <a:ext cx="8077200" cy="6037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0" b="1" i="0" u="sng"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Energy requirements (kilojoules/day)</a:t>
            </a:r>
            <a:endParaRPr kumimoji="0" lang="en-US" sz="7200" b="1" i="0" u="sng"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Char char="•"/>
              <a:tabLst/>
            </a:pPr>
            <a:r>
              <a:rPr kumimoji="0" lang="en-US" sz="5400" b="0" i="0" u="sng" strike="noStrike" cap="none" normalizeH="0" baseline="0" dirty="0" smtClean="0">
                <a:ln>
                  <a:noFill/>
                </a:ln>
                <a:solidFill>
                  <a:srgbClr val="000000"/>
                </a:solidFill>
                <a:effectLst/>
                <a:latin typeface="Verdana" pitchFamily="34" charset="0"/>
                <a:ea typeface="Calibri" pitchFamily="34" charset="0"/>
                <a:cs typeface="Times New Roman" pitchFamily="18" charset="0"/>
              </a:rPr>
              <a:t>About 9,500 kJ/day (2,270 </a:t>
            </a:r>
            <a:r>
              <a:rPr kumimoji="0" lang="en-US" sz="5400" b="0" i="0" u="sng" strike="noStrike" cap="none" normalizeH="0" baseline="0" dirty="0" err="1" smtClean="0">
                <a:ln>
                  <a:noFill/>
                </a:ln>
                <a:solidFill>
                  <a:srgbClr val="000000"/>
                </a:solidFill>
                <a:effectLst/>
                <a:latin typeface="Verdana" pitchFamily="34" charset="0"/>
                <a:ea typeface="Calibri" pitchFamily="34" charset="0"/>
                <a:cs typeface="Times New Roman" pitchFamily="18" charset="0"/>
              </a:rPr>
              <a:t>cal</a:t>
            </a:r>
            <a:r>
              <a:rPr kumimoji="0" lang="en-US" sz="5400" b="0" i="0" u="sng" strike="noStrike" cap="none" normalizeH="0" baseline="0" dirty="0" smtClean="0">
                <a:ln>
                  <a:noFill/>
                </a:ln>
                <a:solidFill>
                  <a:srgbClr val="000000"/>
                </a:solidFill>
                <a:effectLst/>
                <a:latin typeface="Verdana" pitchFamily="34" charset="0"/>
                <a:ea typeface="Calibri" pitchFamily="34" charset="0"/>
                <a:cs typeface="Times New Roman" pitchFamily="18" charset="0"/>
              </a:rPr>
              <a:t>/day)</a:t>
            </a:r>
            <a:endParaRPr kumimoji="0" lang="en-US" sz="4800" b="0" i="0" u="sng"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9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1182151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9000" r="-9000"/>
          </a:stretch>
        </a:blip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62174404"/>
              </p:ext>
            </p:extLst>
          </p:nvPr>
        </p:nvGraphicFramePr>
        <p:xfrm>
          <a:off x="228600" y="533400"/>
          <a:ext cx="8686798" cy="5994402"/>
        </p:xfrm>
        <a:graphic>
          <a:graphicData uri="http://schemas.openxmlformats.org/drawingml/2006/table">
            <a:tbl>
              <a:tblPr firstRow="1" firstCol="1" bandRow="1">
                <a:tableStyleId>{073A0DAA-6AF3-43AB-8588-CEC1D06C72B9}</a:tableStyleId>
              </a:tblPr>
              <a:tblGrid>
                <a:gridCol w="1930400"/>
                <a:gridCol w="1052945"/>
                <a:gridCol w="1052945"/>
                <a:gridCol w="1052945"/>
                <a:gridCol w="1579418"/>
                <a:gridCol w="965200"/>
                <a:gridCol w="1052945"/>
              </a:tblGrid>
              <a:tr h="592667">
                <a:tc>
                  <a:txBody>
                    <a:bodyPr/>
                    <a:lstStyle/>
                    <a:p>
                      <a:pPr>
                        <a:lnSpc>
                          <a:spcPct val="115000"/>
                        </a:lnSpc>
                        <a:spcBef>
                          <a:spcPts val="1000"/>
                        </a:spcBef>
                        <a:spcAft>
                          <a:spcPts val="0"/>
                        </a:spcAft>
                      </a:pPr>
                      <a:r>
                        <a:rPr lang="en-IN" sz="1800" dirty="0">
                          <a:effectLst/>
                        </a:rPr>
                        <a:t>Food</a:t>
                      </a:r>
                      <a:endParaRPr lang="en-IN" sz="2800" b="1" i="1" dirty="0">
                        <a:solidFill>
                          <a:srgbClr val="4F81BD"/>
                        </a:solidFill>
                        <a:effectLst/>
                        <a:latin typeface="Calibri"/>
                        <a:ea typeface="Times New Roman"/>
                        <a:cs typeface="Times New Roman"/>
                      </a:endParaRPr>
                    </a:p>
                  </a:txBody>
                  <a:tcPr marL="47625" marR="47625" marT="47625" marB="47625"/>
                </a:tc>
                <a:tc>
                  <a:txBody>
                    <a:bodyPr/>
                    <a:lstStyle/>
                    <a:p>
                      <a:pPr>
                        <a:lnSpc>
                          <a:spcPct val="115000"/>
                        </a:lnSpc>
                        <a:spcBef>
                          <a:spcPts val="1000"/>
                        </a:spcBef>
                        <a:spcAft>
                          <a:spcPts val="0"/>
                        </a:spcAft>
                      </a:pPr>
                      <a:r>
                        <a:rPr lang="en-IN" sz="1800">
                          <a:effectLst/>
                        </a:rPr>
                        <a:t>Quantity</a:t>
                      </a:r>
                      <a:endParaRPr lang="en-IN" sz="2800" b="1" i="1">
                        <a:solidFill>
                          <a:srgbClr val="4F81BD"/>
                        </a:solidFill>
                        <a:effectLst/>
                        <a:latin typeface="Calibri"/>
                        <a:ea typeface="Times New Roman"/>
                        <a:cs typeface="Times New Roman"/>
                      </a:endParaRPr>
                    </a:p>
                  </a:txBody>
                  <a:tcPr marL="47625" marR="47625" marT="47625" marB="47625"/>
                </a:tc>
                <a:tc>
                  <a:txBody>
                    <a:bodyPr/>
                    <a:lstStyle/>
                    <a:p>
                      <a:pPr>
                        <a:lnSpc>
                          <a:spcPct val="115000"/>
                        </a:lnSpc>
                        <a:spcBef>
                          <a:spcPts val="1000"/>
                        </a:spcBef>
                        <a:spcAft>
                          <a:spcPts val="0"/>
                        </a:spcAft>
                      </a:pPr>
                      <a:r>
                        <a:rPr lang="en-IN" sz="1800" dirty="0">
                          <a:effectLst/>
                        </a:rPr>
                        <a:t>Energy (kJ)</a:t>
                      </a:r>
                      <a:endParaRPr lang="en-IN" sz="2800" b="1" i="1" dirty="0">
                        <a:solidFill>
                          <a:srgbClr val="4F81BD"/>
                        </a:solidFill>
                        <a:effectLst/>
                        <a:latin typeface="Calibri"/>
                        <a:ea typeface="Times New Roman"/>
                        <a:cs typeface="Times New Roman"/>
                      </a:endParaRPr>
                    </a:p>
                  </a:txBody>
                  <a:tcPr marL="47625" marR="47625" marT="47625" marB="47625"/>
                </a:tc>
                <a:tc>
                  <a:txBody>
                    <a:bodyPr/>
                    <a:lstStyle/>
                    <a:p>
                      <a:pPr>
                        <a:lnSpc>
                          <a:spcPct val="115000"/>
                        </a:lnSpc>
                        <a:spcBef>
                          <a:spcPts val="1000"/>
                        </a:spcBef>
                        <a:spcAft>
                          <a:spcPts val="0"/>
                        </a:spcAft>
                      </a:pPr>
                      <a:r>
                        <a:rPr lang="en-IN" sz="1800">
                          <a:effectLst/>
                        </a:rPr>
                        <a:t>Protein (g)</a:t>
                      </a:r>
                      <a:endParaRPr lang="en-IN" sz="2800" b="1" i="1">
                        <a:solidFill>
                          <a:srgbClr val="4F81BD"/>
                        </a:solidFill>
                        <a:effectLst/>
                        <a:latin typeface="Calibri"/>
                        <a:ea typeface="Times New Roman"/>
                        <a:cs typeface="Times New Roman"/>
                      </a:endParaRPr>
                    </a:p>
                  </a:txBody>
                  <a:tcPr marL="47625" marR="47625" marT="47625" marB="47625"/>
                </a:tc>
                <a:tc>
                  <a:txBody>
                    <a:bodyPr/>
                    <a:lstStyle/>
                    <a:p>
                      <a:pPr>
                        <a:lnSpc>
                          <a:spcPct val="115000"/>
                        </a:lnSpc>
                        <a:spcBef>
                          <a:spcPts val="1000"/>
                        </a:spcBef>
                        <a:spcAft>
                          <a:spcPts val="0"/>
                        </a:spcAft>
                      </a:pPr>
                      <a:r>
                        <a:rPr lang="en-IN" sz="1800">
                          <a:effectLst/>
                        </a:rPr>
                        <a:t>Carbohydrate (g)</a:t>
                      </a:r>
                      <a:endParaRPr lang="en-IN" sz="2800" b="1" i="1">
                        <a:solidFill>
                          <a:srgbClr val="4F81BD"/>
                        </a:solidFill>
                        <a:effectLst/>
                        <a:latin typeface="Calibri"/>
                        <a:ea typeface="Times New Roman"/>
                        <a:cs typeface="Times New Roman"/>
                      </a:endParaRPr>
                    </a:p>
                  </a:txBody>
                  <a:tcPr marL="47625" marR="47625" marT="47625" marB="47625"/>
                </a:tc>
                <a:tc>
                  <a:txBody>
                    <a:bodyPr/>
                    <a:lstStyle/>
                    <a:p>
                      <a:pPr>
                        <a:lnSpc>
                          <a:spcPct val="115000"/>
                        </a:lnSpc>
                        <a:spcBef>
                          <a:spcPts val="1000"/>
                        </a:spcBef>
                        <a:spcAft>
                          <a:spcPts val="0"/>
                        </a:spcAft>
                      </a:pPr>
                      <a:r>
                        <a:rPr lang="en-IN" sz="1800">
                          <a:effectLst/>
                        </a:rPr>
                        <a:t>Fat (g)</a:t>
                      </a:r>
                      <a:endParaRPr lang="en-IN" sz="2800" b="1" i="1">
                        <a:solidFill>
                          <a:srgbClr val="4F81BD"/>
                        </a:solidFill>
                        <a:effectLst/>
                        <a:latin typeface="Calibri"/>
                        <a:ea typeface="Times New Roman"/>
                        <a:cs typeface="Times New Roman"/>
                      </a:endParaRPr>
                    </a:p>
                  </a:txBody>
                  <a:tcPr marL="47625" marR="47625" marT="47625" marB="47625"/>
                </a:tc>
                <a:tc>
                  <a:txBody>
                    <a:bodyPr/>
                    <a:lstStyle/>
                    <a:p>
                      <a:pPr>
                        <a:lnSpc>
                          <a:spcPct val="115000"/>
                        </a:lnSpc>
                        <a:spcBef>
                          <a:spcPts val="1000"/>
                        </a:spcBef>
                        <a:spcAft>
                          <a:spcPts val="0"/>
                        </a:spcAft>
                      </a:pPr>
                      <a:r>
                        <a:rPr lang="en-IN" sz="1800">
                          <a:effectLst/>
                        </a:rPr>
                        <a:t>Salt (Sodium, mg)</a:t>
                      </a:r>
                      <a:endParaRPr lang="en-IN" sz="2800" b="1" i="1">
                        <a:solidFill>
                          <a:srgbClr val="4F81BD"/>
                        </a:solidFill>
                        <a:effectLst/>
                        <a:latin typeface="Calibri"/>
                        <a:ea typeface="Times New Roman"/>
                        <a:cs typeface="Times New Roman"/>
                      </a:endParaRPr>
                    </a:p>
                  </a:txBody>
                  <a:tcPr marL="47625" marR="47625" marT="47625" marB="47625"/>
                </a:tc>
              </a:tr>
              <a:tr h="592667">
                <a:tc gridSpan="7">
                  <a:txBody>
                    <a:bodyPr/>
                    <a:lstStyle/>
                    <a:p>
                      <a:pPr algn="ctr">
                        <a:lnSpc>
                          <a:spcPct val="115000"/>
                        </a:lnSpc>
                        <a:spcBef>
                          <a:spcPts val="1000"/>
                        </a:spcBef>
                        <a:spcAft>
                          <a:spcPts val="0"/>
                        </a:spcAft>
                      </a:pPr>
                      <a:r>
                        <a:rPr lang="en-IN" sz="1800" dirty="0">
                          <a:effectLst/>
                        </a:rPr>
                        <a:t>Breakfast</a:t>
                      </a:r>
                      <a:endParaRPr lang="en-IN" sz="2800" b="1" i="1" dirty="0">
                        <a:solidFill>
                          <a:srgbClr val="4F81BD"/>
                        </a:solidFill>
                        <a:effectLst/>
                        <a:latin typeface="Calibri"/>
                        <a:ea typeface="Times New Roman"/>
                        <a:cs typeface="Times New Roman"/>
                      </a:endParaRPr>
                    </a:p>
                  </a:txBody>
                  <a:tcPr marL="47625" marR="47625" marT="47625" marB="47625"/>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92667">
                <a:tc>
                  <a:txBody>
                    <a:bodyPr/>
                    <a:lstStyle/>
                    <a:p>
                      <a:pPr>
                        <a:lnSpc>
                          <a:spcPct val="115000"/>
                        </a:lnSpc>
                        <a:spcAft>
                          <a:spcPts val="0"/>
                        </a:spcAft>
                      </a:pPr>
                      <a:r>
                        <a:rPr lang="en-IN" sz="1800">
                          <a:effectLst/>
                        </a:rPr>
                        <a:t>Cereal, flake, low sugar, fortified*</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1 cup</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475</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2.04</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25.17</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0.21</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324</a:t>
                      </a:r>
                      <a:endParaRPr lang="en-IN" sz="2800">
                        <a:effectLst/>
                        <a:latin typeface="Calibri"/>
                        <a:ea typeface="Calibri"/>
                        <a:cs typeface="Times New Roman"/>
                      </a:endParaRPr>
                    </a:p>
                  </a:txBody>
                  <a:tcPr marL="47625" marR="47625" marT="47625" marB="47625"/>
                </a:tc>
              </a:tr>
              <a:tr h="592667">
                <a:tc>
                  <a:txBody>
                    <a:bodyPr/>
                    <a:lstStyle/>
                    <a:p>
                      <a:pPr>
                        <a:lnSpc>
                          <a:spcPct val="115000"/>
                        </a:lnSpc>
                        <a:spcAft>
                          <a:spcPts val="0"/>
                        </a:spcAft>
                      </a:pPr>
                      <a:r>
                        <a:rPr lang="en-IN" sz="1800">
                          <a:effectLst/>
                        </a:rPr>
                        <a:t>Skim milk</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1/2 cup</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189</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4.68</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6.5</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0.13</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57</a:t>
                      </a:r>
                      <a:endParaRPr lang="en-IN" sz="2800">
                        <a:effectLst/>
                        <a:latin typeface="Calibri"/>
                        <a:ea typeface="Calibri"/>
                        <a:cs typeface="Times New Roman"/>
                      </a:endParaRPr>
                    </a:p>
                  </a:txBody>
                  <a:tcPr marL="47625" marR="47625" marT="47625" marB="47625"/>
                </a:tc>
              </a:tr>
              <a:tr h="592667">
                <a:tc>
                  <a:txBody>
                    <a:bodyPr/>
                    <a:lstStyle/>
                    <a:p>
                      <a:pPr>
                        <a:lnSpc>
                          <a:spcPct val="115000"/>
                        </a:lnSpc>
                        <a:spcAft>
                          <a:spcPts val="0"/>
                        </a:spcAft>
                      </a:pPr>
                      <a:r>
                        <a:rPr lang="en-IN" sz="1800">
                          <a:effectLst/>
                        </a:rPr>
                        <a:t>Orange juice, no added sugar</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 cup</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362</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1.58</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18.64</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0.26</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13</a:t>
                      </a:r>
                      <a:endParaRPr lang="en-IN" sz="2800">
                        <a:effectLst/>
                        <a:latin typeface="Calibri"/>
                        <a:ea typeface="Calibri"/>
                        <a:cs typeface="Times New Roman"/>
                      </a:endParaRPr>
                    </a:p>
                  </a:txBody>
                  <a:tcPr marL="47625" marR="47625" marT="47625" marB="47625"/>
                </a:tc>
              </a:tr>
              <a:tr h="592667">
                <a:tc gridSpan="7">
                  <a:txBody>
                    <a:bodyPr/>
                    <a:lstStyle/>
                    <a:p>
                      <a:pPr algn="ctr">
                        <a:lnSpc>
                          <a:spcPct val="115000"/>
                        </a:lnSpc>
                        <a:spcBef>
                          <a:spcPts val="1000"/>
                        </a:spcBef>
                        <a:spcAft>
                          <a:spcPts val="0"/>
                        </a:spcAft>
                      </a:pPr>
                      <a:r>
                        <a:rPr lang="en-IN" sz="1800" dirty="0">
                          <a:effectLst/>
                        </a:rPr>
                        <a:t>Nutritious Snack</a:t>
                      </a:r>
                      <a:endParaRPr lang="en-IN" sz="2800" b="1" i="1" dirty="0">
                        <a:solidFill>
                          <a:srgbClr val="4F81BD"/>
                        </a:solidFill>
                        <a:effectLst/>
                        <a:latin typeface="Calibri"/>
                        <a:ea typeface="Times New Roman"/>
                        <a:cs typeface="Times New Roman"/>
                      </a:endParaRPr>
                    </a:p>
                  </a:txBody>
                  <a:tcPr marL="47625" marR="47625" marT="47625" marB="47625"/>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92667">
                <a:tc>
                  <a:txBody>
                    <a:bodyPr/>
                    <a:lstStyle/>
                    <a:p>
                      <a:pPr>
                        <a:lnSpc>
                          <a:spcPct val="115000"/>
                        </a:lnSpc>
                        <a:spcAft>
                          <a:spcPts val="0"/>
                        </a:spcAft>
                      </a:pPr>
                      <a:r>
                        <a:rPr lang="en-IN" sz="1800">
                          <a:effectLst/>
                        </a:rPr>
                        <a:t>Apple, unpeeled</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 medium</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319</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0.42</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17.5</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0.14</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a:t>
                      </a:r>
                      <a:endParaRPr lang="en-IN" sz="2800">
                        <a:effectLst/>
                        <a:latin typeface="Calibri"/>
                        <a:ea typeface="Calibri"/>
                        <a:cs typeface="Times New Roman"/>
                      </a:endParaRPr>
                    </a:p>
                  </a:txBody>
                  <a:tcPr marL="47625" marR="47625" marT="47625" marB="47625"/>
                </a:tc>
              </a:tr>
              <a:tr h="592667">
                <a:tc>
                  <a:txBody>
                    <a:bodyPr/>
                    <a:lstStyle/>
                    <a:p>
                      <a:pPr>
                        <a:lnSpc>
                          <a:spcPct val="115000"/>
                        </a:lnSpc>
                        <a:spcAft>
                          <a:spcPts val="0"/>
                        </a:spcAft>
                      </a:pPr>
                      <a:r>
                        <a:rPr lang="en-IN" sz="1800">
                          <a:effectLst/>
                        </a:rPr>
                        <a:t>Carrot bran muffin</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659</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3.36</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21.23</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6.15</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273</a:t>
                      </a:r>
                      <a:endParaRPr lang="en-IN" sz="2800">
                        <a:effectLst/>
                        <a:latin typeface="Calibri"/>
                        <a:ea typeface="Calibri"/>
                        <a:cs typeface="Times New Roman"/>
                      </a:endParaRPr>
                    </a:p>
                  </a:txBody>
                  <a:tcPr marL="47625" marR="47625" marT="47625" marB="47625"/>
                </a:tc>
              </a:tr>
              <a:tr h="592667">
                <a:tc>
                  <a:txBody>
                    <a:bodyPr/>
                    <a:lstStyle/>
                    <a:p>
                      <a:pPr>
                        <a:lnSpc>
                          <a:spcPct val="115000"/>
                        </a:lnSpc>
                        <a:spcAft>
                          <a:spcPts val="0"/>
                        </a:spcAft>
                      </a:pPr>
                      <a:r>
                        <a:rPr lang="en-IN" sz="1800" dirty="0">
                          <a:effectLst/>
                        </a:rPr>
                        <a:t>Water bottled</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200ml</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0</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0</a:t>
                      </a:r>
                      <a:endParaRPr lang="en-IN" sz="2800" dirty="0">
                        <a:effectLst/>
                        <a:latin typeface="Calibri"/>
                        <a:ea typeface="Calibri"/>
                        <a:cs typeface="Times New Roman"/>
                      </a:endParaRPr>
                    </a:p>
                  </a:txBody>
                  <a:tcPr marL="47625" marR="47625" marT="47625" marB="47625"/>
                </a:tc>
              </a:tr>
            </a:tbl>
          </a:graphicData>
        </a:graphic>
      </p:graphicFrame>
      <p:cxnSp>
        <p:nvCxnSpPr>
          <p:cNvPr id="5" name="Straight Connector 4"/>
          <p:cNvCxnSpPr/>
          <p:nvPr/>
        </p:nvCxnSpPr>
        <p:spPr>
          <a:xfrm>
            <a:off x="228600" y="4191000"/>
            <a:ext cx="86868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71219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53626440"/>
              </p:ext>
            </p:extLst>
          </p:nvPr>
        </p:nvGraphicFramePr>
        <p:xfrm>
          <a:off x="304800" y="304800"/>
          <a:ext cx="8534402" cy="6425008"/>
        </p:xfrm>
        <a:graphic>
          <a:graphicData uri="http://schemas.openxmlformats.org/drawingml/2006/table">
            <a:tbl>
              <a:tblPr firstRow="1" firstCol="1" bandRow="1">
                <a:tableStyleId>{073A0DAA-6AF3-43AB-8588-CEC1D06C72B9}</a:tableStyleId>
              </a:tblPr>
              <a:tblGrid>
                <a:gridCol w="1896534"/>
                <a:gridCol w="1034473"/>
                <a:gridCol w="1034473"/>
                <a:gridCol w="1034473"/>
                <a:gridCol w="1551709"/>
                <a:gridCol w="948267"/>
                <a:gridCol w="1034473"/>
              </a:tblGrid>
              <a:tr h="553229">
                <a:tc gridSpan="7">
                  <a:txBody>
                    <a:bodyPr/>
                    <a:lstStyle/>
                    <a:p>
                      <a:pPr algn="ctr">
                        <a:lnSpc>
                          <a:spcPct val="115000"/>
                        </a:lnSpc>
                        <a:spcBef>
                          <a:spcPts val="1000"/>
                        </a:spcBef>
                        <a:spcAft>
                          <a:spcPts val="0"/>
                        </a:spcAft>
                      </a:pPr>
                      <a:r>
                        <a:rPr lang="en-IN" sz="2800" dirty="0">
                          <a:effectLst/>
                        </a:rPr>
                        <a:t>Lunch - Ham and salad roll</a:t>
                      </a:r>
                      <a:endParaRPr lang="en-IN" sz="4000" b="1" i="1" dirty="0">
                        <a:solidFill>
                          <a:srgbClr val="4F81BD"/>
                        </a:solidFill>
                        <a:effectLst/>
                        <a:latin typeface="Calibri"/>
                        <a:ea typeface="Times New Roman"/>
                        <a:cs typeface="Times New Roman"/>
                      </a:endParaRPr>
                    </a:p>
                  </a:txBody>
                  <a:tcPr marL="47625" marR="47625" marT="47625" marB="47625"/>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53229">
                <a:tc>
                  <a:txBody>
                    <a:bodyPr/>
                    <a:lstStyle/>
                    <a:p>
                      <a:pPr>
                        <a:lnSpc>
                          <a:spcPct val="115000"/>
                        </a:lnSpc>
                        <a:spcAft>
                          <a:spcPts val="0"/>
                        </a:spcAft>
                      </a:pPr>
                      <a:r>
                        <a:rPr lang="en-IN" sz="1600" dirty="0">
                          <a:effectLst/>
                        </a:rPr>
                        <a:t>Bread roll, mixed grain</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Long roll</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760</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6.08</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31.25</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2.6</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353</a:t>
                      </a:r>
                      <a:endParaRPr lang="en-IN" sz="2400">
                        <a:effectLst/>
                        <a:latin typeface="Calibri"/>
                        <a:ea typeface="Calibri"/>
                        <a:cs typeface="Times New Roman"/>
                      </a:endParaRPr>
                    </a:p>
                  </a:txBody>
                  <a:tcPr marL="47625" marR="47625" marT="47625" marB="47625"/>
                </a:tc>
              </a:tr>
              <a:tr h="553229">
                <a:tc>
                  <a:txBody>
                    <a:bodyPr/>
                    <a:lstStyle/>
                    <a:p>
                      <a:pPr>
                        <a:lnSpc>
                          <a:spcPct val="115000"/>
                        </a:lnSpc>
                        <a:spcAft>
                          <a:spcPts val="0"/>
                        </a:spcAft>
                      </a:pPr>
                      <a:r>
                        <a:rPr lang="en-IN" sz="1600">
                          <a:effectLst/>
                        </a:rPr>
                        <a:t>Leg ham, fat trimmed</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2 slices</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219</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7.69</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0</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2.39</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649</a:t>
                      </a:r>
                      <a:endParaRPr lang="en-IN" sz="2400">
                        <a:effectLst/>
                        <a:latin typeface="Calibri"/>
                        <a:ea typeface="Calibri"/>
                        <a:cs typeface="Times New Roman"/>
                      </a:endParaRPr>
                    </a:p>
                  </a:txBody>
                  <a:tcPr marL="47625" marR="47625" marT="47625" marB="47625"/>
                </a:tc>
              </a:tr>
              <a:tr h="553229">
                <a:tc>
                  <a:txBody>
                    <a:bodyPr/>
                    <a:lstStyle/>
                    <a:p>
                      <a:pPr>
                        <a:lnSpc>
                          <a:spcPct val="115000"/>
                        </a:lnSpc>
                        <a:spcAft>
                          <a:spcPts val="0"/>
                        </a:spcAft>
                      </a:pPr>
                      <a:r>
                        <a:rPr lang="en-IN" sz="1600">
                          <a:effectLst/>
                        </a:rPr>
                        <a:t>Cucumber</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3 slices</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12</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0.13</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0.49</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0.03</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5</a:t>
                      </a:r>
                      <a:endParaRPr lang="en-IN" sz="2400">
                        <a:effectLst/>
                        <a:latin typeface="Calibri"/>
                        <a:ea typeface="Calibri"/>
                        <a:cs typeface="Times New Roman"/>
                      </a:endParaRPr>
                    </a:p>
                  </a:txBody>
                  <a:tcPr marL="47625" marR="47625" marT="47625" marB="47625"/>
                </a:tc>
              </a:tr>
              <a:tr h="553229">
                <a:tc>
                  <a:txBody>
                    <a:bodyPr/>
                    <a:lstStyle/>
                    <a:p>
                      <a:pPr>
                        <a:lnSpc>
                          <a:spcPct val="115000"/>
                        </a:lnSpc>
                        <a:spcAft>
                          <a:spcPts val="0"/>
                        </a:spcAft>
                      </a:pPr>
                      <a:r>
                        <a:rPr lang="en-IN" sz="1600">
                          <a:effectLst/>
                        </a:rPr>
                        <a:t>Avocado</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2 slices</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267</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0.57</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0.12</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6.78</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1</a:t>
                      </a:r>
                      <a:endParaRPr lang="en-IN" sz="2400">
                        <a:effectLst/>
                        <a:latin typeface="Calibri"/>
                        <a:ea typeface="Calibri"/>
                        <a:cs typeface="Times New Roman"/>
                      </a:endParaRPr>
                    </a:p>
                  </a:txBody>
                  <a:tcPr marL="47625" marR="47625" marT="47625" marB="47625"/>
                </a:tc>
              </a:tr>
              <a:tr h="553229">
                <a:tc>
                  <a:txBody>
                    <a:bodyPr/>
                    <a:lstStyle/>
                    <a:p>
                      <a:pPr>
                        <a:lnSpc>
                          <a:spcPct val="115000"/>
                        </a:lnSpc>
                        <a:spcAft>
                          <a:spcPts val="0"/>
                        </a:spcAft>
                      </a:pPr>
                      <a:r>
                        <a:rPr lang="en-IN" sz="1600">
                          <a:effectLst/>
                        </a:rPr>
                        <a:t>Lettuce</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1 large leaf</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6</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0.14</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0.06</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0.02</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3</a:t>
                      </a:r>
                      <a:endParaRPr lang="en-IN" sz="2400" dirty="0">
                        <a:effectLst/>
                        <a:latin typeface="Calibri"/>
                        <a:ea typeface="Calibri"/>
                        <a:cs typeface="Times New Roman"/>
                      </a:endParaRPr>
                    </a:p>
                  </a:txBody>
                  <a:tcPr marL="47625" marR="47625" marT="47625" marB="47625"/>
                </a:tc>
              </a:tr>
              <a:tr h="553229">
                <a:tc>
                  <a:txBody>
                    <a:bodyPr/>
                    <a:lstStyle/>
                    <a:p>
                      <a:pPr>
                        <a:lnSpc>
                          <a:spcPct val="115000"/>
                        </a:lnSpc>
                        <a:spcAft>
                          <a:spcPts val="0"/>
                        </a:spcAft>
                      </a:pPr>
                      <a:r>
                        <a:rPr lang="en-IN" sz="1600">
                          <a:effectLst/>
                        </a:rPr>
                        <a:t>Tomato</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3 slices</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30</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0.45</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0.86</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0.05</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3</a:t>
                      </a:r>
                      <a:endParaRPr lang="en-IN" sz="2400">
                        <a:effectLst/>
                        <a:latin typeface="Calibri"/>
                        <a:ea typeface="Calibri"/>
                        <a:cs typeface="Times New Roman"/>
                      </a:endParaRPr>
                    </a:p>
                  </a:txBody>
                  <a:tcPr marL="47625" marR="47625" marT="47625" marB="47625"/>
                </a:tc>
              </a:tr>
              <a:tr h="553229">
                <a:tc>
                  <a:txBody>
                    <a:bodyPr/>
                    <a:lstStyle/>
                    <a:p>
                      <a:pPr>
                        <a:lnSpc>
                          <a:spcPct val="115000"/>
                        </a:lnSpc>
                        <a:spcAft>
                          <a:spcPts val="0"/>
                        </a:spcAft>
                      </a:pPr>
                      <a:r>
                        <a:rPr lang="en-IN" sz="1600">
                          <a:effectLst/>
                        </a:rPr>
                        <a:t>Carrot, grated</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1/3 cup</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52</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0.32</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2.12</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0.04</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18</a:t>
                      </a:r>
                      <a:endParaRPr lang="en-IN" sz="2400">
                        <a:effectLst/>
                        <a:latin typeface="Calibri"/>
                        <a:ea typeface="Calibri"/>
                        <a:cs typeface="Times New Roman"/>
                      </a:endParaRPr>
                    </a:p>
                  </a:txBody>
                  <a:tcPr marL="47625" marR="47625" marT="47625" marB="47625"/>
                </a:tc>
              </a:tr>
              <a:tr h="911285">
                <a:tc>
                  <a:txBody>
                    <a:bodyPr/>
                    <a:lstStyle/>
                    <a:p>
                      <a:pPr>
                        <a:lnSpc>
                          <a:spcPct val="115000"/>
                        </a:lnSpc>
                        <a:spcAft>
                          <a:spcPts val="0"/>
                        </a:spcAft>
                      </a:pPr>
                      <a:r>
                        <a:rPr lang="en-IN" sz="1600">
                          <a:effectLst/>
                        </a:rPr>
                        <a:t>Low-fat chocolate milk</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300ml</a:t>
                      </a:r>
                      <a:br>
                        <a:rPr lang="en-IN" sz="1600">
                          <a:effectLst/>
                        </a:rPr>
                      </a:br>
                      <a:r>
                        <a:rPr lang="en-IN" sz="1600">
                          <a:effectLst/>
                        </a:rPr>
                        <a:t>carton</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671</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15.58</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21.62</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1.59</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197</a:t>
                      </a:r>
                      <a:endParaRPr lang="en-IN" sz="2400" dirty="0">
                        <a:effectLst/>
                        <a:latin typeface="Calibri"/>
                        <a:ea typeface="Calibri"/>
                        <a:cs typeface="Times New Roman"/>
                      </a:endParaRPr>
                    </a:p>
                  </a:txBody>
                  <a:tcPr marL="47625" marR="47625" marT="47625" marB="47625"/>
                </a:tc>
              </a:tr>
              <a:tr h="911285">
                <a:tc>
                  <a:txBody>
                    <a:bodyPr/>
                    <a:lstStyle/>
                    <a:p>
                      <a:pPr>
                        <a:lnSpc>
                          <a:spcPct val="115000"/>
                        </a:lnSpc>
                        <a:spcAft>
                          <a:spcPts val="0"/>
                        </a:spcAft>
                      </a:pPr>
                      <a:r>
                        <a:rPr lang="en-IN" sz="1600">
                          <a:effectLst/>
                        </a:rPr>
                        <a:t>Fruit, nut &amp; seed bar</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1 small</a:t>
                      </a:r>
                      <a:br>
                        <a:rPr lang="en-IN" sz="1600">
                          <a:effectLst/>
                        </a:rPr>
                      </a:br>
                      <a:r>
                        <a:rPr lang="en-IN" sz="1600">
                          <a:effectLst/>
                        </a:rPr>
                        <a:t>27g bar</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399</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1.38</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10.64</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4.4</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22</a:t>
                      </a:r>
                      <a:endParaRPr lang="en-IN" sz="2400" dirty="0">
                        <a:effectLst/>
                        <a:latin typeface="Calibri"/>
                        <a:ea typeface="Calibri"/>
                        <a:cs typeface="Times New Roman"/>
                      </a:endParaRPr>
                    </a:p>
                  </a:txBody>
                  <a:tcPr marL="47625" marR="47625" marT="47625" marB="47625"/>
                </a:tc>
              </a:tr>
            </a:tbl>
          </a:graphicData>
        </a:graphic>
      </p:graphicFrame>
    </p:spTree>
    <p:extLst>
      <p:ext uri="{BB962C8B-B14F-4D97-AF65-F5344CB8AC3E}">
        <p14:creationId xmlns:p14="http://schemas.microsoft.com/office/powerpoint/2010/main" val="17619484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0122299"/>
              </p:ext>
            </p:extLst>
          </p:nvPr>
        </p:nvGraphicFramePr>
        <p:xfrm>
          <a:off x="152400" y="304800"/>
          <a:ext cx="8763002" cy="3886200"/>
        </p:xfrm>
        <a:graphic>
          <a:graphicData uri="http://schemas.openxmlformats.org/drawingml/2006/table">
            <a:tbl>
              <a:tblPr firstRow="1" firstCol="1" bandRow="1">
                <a:tableStyleId>{073A0DAA-6AF3-43AB-8588-CEC1D06C72B9}</a:tableStyleId>
              </a:tblPr>
              <a:tblGrid>
                <a:gridCol w="1947334"/>
                <a:gridCol w="1062182"/>
                <a:gridCol w="1062182"/>
                <a:gridCol w="1062182"/>
                <a:gridCol w="1593273"/>
                <a:gridCol w="973667"/>
                <a:gridCol w="1062182"/>
              </a:tblGrid>
              <a:tr h="532763">
                <a:tc gridSpan="7">
                  <a:txBody>
                    <a:bodyPr/>
                    <a:lstStyle/>
                    <a:p>
                      <a:pPr algn="ctr">
                        <a:lnSpc>
                          <a:spcPct val="115000"/>
                        </a:lnSpc>
                        <a:spcBef>
                          <a:spcPts val="1000"/>
                        </a:spcBef>
                        <a:spcAft>
                          <a:spcPts val="0"/>
                        </a:spcAft>
                      </a:pPr>
                      <a:r>
                        <a:rPr lang="en-IN" sz="1800" dirty="0">
                          <a:effectLst/>
                        </a:rPr>
                        <a:t>Nutritious Snack</a:t>
                      </a:r>
                      <a:endParaRPr lang="en-IN" sz="2800" b="1" i="1" dirty="0">
                        <a:solidFill>
                          <a:srgbClr val="4F81BD"/>
                        </a:solidFill>
                        <a:effectLst/>
                        <a:latin typeface="Calibri"/>
                        <a:ea typeface="Times New Roman"/>
                        <a:cs typeface="Times New Roman"/>
                      </a:endParaRPr>
                    </a:p>
                  </a:txBody>
                  <a:tcPr marL="47625" marR="47625" marT="47625" marB="47625"/>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32763">
                <a:tc>
                  <a:txBody>
                    <a:bodyPr/>
                    <a:lstStyle/>
                    <a:p>
                      <a:pPr>
                        <a:lnSpc>
                          <a:spcPct val="115000"/>
                        </a:lnSpc>
                        <a:spcAft>
                          <a:spcPts val="0"/>
                        </a:spcAft>
                      </a:pPr>
                      <a:r>
                        <a:rPr lang="en-IN" sz="1800">
                          <a:effectLst/>
                        </a:rPr>
                        <a:t>Bread, wholemeal</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2 slices</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757</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7.52</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29.83</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2.31</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382</a:t>
                      </a:r>
                      <a:endParaRPr lang="en-IN" sz="2800">
                        <a:effectLst/>
                        <a:latin typeface="Calibri"/>
                        <a:ea typeface="Calibri"/>
                        <a:cs typeface="Times New Roman"/>
                      </a:endParaRPr>
                    </a:p>
                  </a:txBody>
                  <a:tcPr marL="47625" marR="47625" marT="47625" marB="47625"/>
                </a:tc>
              </a:tr>
              <a:tr h="877574">
                <a:tc>
                  <a:txBody>
                    <a:bodyPr/>
                    <a:lstStyle/>
                    <a:p>
                      <a:pPr>
                        <a:lnSpc>
                          <a:spcPct val="115000"/>
                        </a:lnSpc>
                        <a:spcAft>
                          <a:spcPts val="0"/>
                        </a:spcAft>
                      </a:pPr>
                      <a:r>
                        <a:rPr lang="en-IN" sz="1800">
                          <a:effectLst/>
                        </a:rPr>
                        <a:t>Peanut butter, no added salt or sugar</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6 teaspoons</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974</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10.39</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3.04</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19.35</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a:t>
                      </a:r>
                      <a:endParaRPr lang="en-IN" sz="2800">
                        <a:effectLst/>
                        <a:latin typeface="Calibri"/>
                        <a:ea typeface="Calibri"/>
                        <a:cs typeface="Times New Roman"/>
                      </a:endParaRPr>
                    </a:p>
                  </a:txBody>
                  <a:tcPr marL="47625" marR="47625" marT="47625" marB="47625"/>
                </a:tc>
              </a:tr>
              <a:tr h="877574">
                <a:tc>
                  <a:txBody>
                    <a:bodyPr/>
                    <a:lstStyle/>
                    <a:p>
                      <a:pPr>
                        <a:lnSpc>
                          <a:spcPct val="115000"/>
                        </a:lnSpc>
                        <a:spcAft>
                          <a:spcPts val="0"/>
                        </a:spcAft>
                      </a:pPr>
                      <a:r>
                        <a:rPr lang="en-IN" sz="1800">
                          <a:effectLst/>
                        </a:rPr>
                        <a:t>Low-fat vanilla yoghurt</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 x 200g</a:t>
                      </a:r>
                      <a:br>
                        <a:rPr lang="en-IN" sz="1800">
                          <a:effectLst/>
                        </a:rPr>
                      </a:br>
                      <a:r>
                        <a:rPr lang="en-IN" sz="1800">
                          <a:effectLst/>
                        </a:rPr>
                        <a:t>tub</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652</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11.8</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24.2</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0.4</a:t>
                      </a:r>
                      <a:endParaRPr lang="en-IN" sz="28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158</a:t>
                      </a:r>
                      <a:endParaRPr lang="en-IN" sz="2800">
                        <a:effectLst/>
                        <a:latin typeface="Calibri"/>
                        <a:ea typeface="Calibri"/>
                        <a:cs typeface="Times New Roman"/>
                      </a:endParaRPr>
                    </a:p>
                  </a:txBody>
                  <a:tcPr marL="47625" marR="47625" marT="47625" marB="47625"/>
                </a:tc>
              </a:tr>
              <a:tr h="532763">
                <a:tc>
                  <a:txBody>
                    <a:bodyPr/>
                    <a:lstStyle/>
                    <a:p>
                      <a:pPr>
                        <a:lnSpc>
                          <a:spcPct val="115000"/>
                        </a:lnSpc>
                        <a:spcAft>
                          <a:spcPts val="0"/>
                        </a:spcAft>
                      </a:pPr>
                      <a:r>
                        <a:rPr lang="en-IN" sz="1800">
                          <a:effectLst/>
                        </a:rPr>
                        <a:t>Strawberries</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½ cup</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79.2</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1.36</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2.16</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0.08</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4.8</a:t>
                      </a:r>
                      <a:endParaRPr lang="en-IN" sz="2800" dirty="0">
                        <a:effectLst/>
                        <a:latin typeface="Calibri"/>
                        <a:ea typeface="Calibri"/>
                        <a:cs typeface="Times New Roman"/>
                      </a:endParaRPr>
                    </a:p>
                  </a:txBody>
                  <a:tcPr marL="47625" marR="47625" marT="47625" marB="47625"/>
                </a:tc>
              </a:tr>
              <a:tr h="532763">
                <a:tc>
                  <a:txBody>
                    <a:bodyPr/>
                    <a:lstStyle/>
                    <a:p>
                      <a:pPr>
                        <a:lnSpc>
                          <a:spcPct val="115000"/>
                        </a:lnSpc>
                        <a:spcAft>
                          <a:spcPts val="0"/>
                        </a:spcAft>
                      </a:pPr>
                      <a:r>
                        <a:rPr lang="en-IN" sz="1800">
                          <a:effectLst/>
                        </a:rPr>
                        <a:t>Water</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1 cup</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a:effectLst/>
                        </a:rPr>
                        <a:t>0</a:t>
                      </a:r>
                      <a:endParaRPr lang="en-IN" sz="28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800" dirty="0">
                          <a:effectLst/>
                        </a:rPr>
                        <a:t>0</a:t>
                      </a:r>
                      <a:endParaRPr lang="en-IN" sz="2800" dirty="0">
                        <a:effectLst/>
                        <a:latin typeface="Calibri"/>
                        <a:ea typeface="Calibri"/>
                        <a:cs typeface="Times New Roman"/>
                      </a:endParaRPr>
                    </a:p>
                  </a:txBody>
                  <a:tcPr marL="47625" marR="47625" marT="47625" marB="47625"/>
                </a:tc>
              </a:tr>
            </a:tbl>
          </a:graphicData>
        </a:graphic>
      </p:graphicFrame>
    </p:spTree>
    <p:extLst>
      <p:ext uri="{BB962C8B-B14F-4D97-AF65-F5344CB8AC3E}">
        <p14:creationId xmlns:p14="http://schemas.microsoft.com/office/powerpoint/2010/main" val="33176448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9000" r="-9000"/>
          </a:stretch>
        </a:blip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28944863"/>
              </p:ext>
            </p:extLst>
          </p:nvPr>
        </p:nvGraphicFramePr>
        <p:xfrm>
          <a:off x="457200" y="228600"/>
          <a:ext cx="8229599" cy="6200656"/>
        </p:xfrm>
        <a:graphic>
          <a:graphicData uri="http://schemas.openxmlformats.org/drawingml/2006/table">
            <a:tbl>
              <a:tblPr firstRow="1" firstCol="1" bandRow="1">
                <a:tableStyleId>{073A0DAA-6AF3-43AB-8588-CEC1D06C72B9}</a:tableStyleId>
              </a:tblPr>
              <a:tblGrid>
                <a:gridCol w="1828800"/>
                <a:gridCol w="997527"/>
                <a:gridCol w="997527"/>
                <a:gridCol w="997527"/>
                <a:gridCol w="1496291"/>
                <a:gridCol w="914400"/>
                <a:gridCol w="997527"/>
              </a:tblGrid>
              <a:tr h="310039">
                <a:tc gridSpan="7">
                  <a:txBody>
                    <a:bodyPr/>
                    <a:lstStyle/>
                    <a:p>
                      <a:pPr>
                        <a:lnSpc>
                          <a:spcPct val="115000"/>
                        </a:lnSpc>
                        <a:spcBef>
                          <a:spcPts val="1000"/>
                        </a:spcBef>
                        <a:spcAft>
                          <a:spcPts val="0"/>
                        </a:spcAft>
                      </a:pPr>
                      <a:r>
                        <a:rPr lang="en-IN" sz="1400" dirty="0">
                          <a:effectLst/>
                        </a:rPr>
                        <a:t>Dinner - Beef and vegetable noodles</a:t>
                      </a:r>
                      <a:endParaRPr lang="en-IN" sz="2000" b="1" i="1" dirty="0">
                        <a:solidFill>
                          <a:srgbClr val="4F81BD"/>
                        </a:solidFill>
                        <a:effectLst/>
                        <a:latin typeface="Calibri"/>
                        <a:ea typeface="Times New Roman"/>
                        <a:cs typeface="Times New Roman"/>
                      </a:endParaRPr>
                    </a:p>
                  </a:txBody>
                  <a:tcPr marL="47625" marR="47625" marT="47625" marB="47625"/>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10039">
                <a:tc>
                  <a:txBody>
                    <a:bodyPr/>
                    <a:lstStyle/>
                    <a:p>
                      <a:pPr>
                        <a:lnSpc>
                          <a:spcPct val="115000"/>
                        </a:lnSpc>
                        <a:spcAft>
                          <a:spcPts val="0"/>
                        </a:spcAft>
                      </a:pPr>
                      <a:r>
                        <a:rPr lang="en-IN" sz="1400">
                          <a:effectLst/>
                        </a:rPr>
                        <a:t>Egg noodles</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1/6 cup</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561</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5.3</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25.6</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0.6</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68</a:t>
                      </a:r>
                      <a:endParaRPr lang="en-IN" sz="2000">
                        <a:effectLst/>
                        <a:latin typeface="Calibri"/>
                        <a:ea typeface="Calibri"/>
                        <a:cs typeface="Times New Roman"/>
                      </a:endParaRPr>
                    </a:p>
                  </a:txBody>
                  <a:tcPr marL="47625" marR="47625" marT="47625" marB="47625"/>
                </a:tc>
              </a:tr>
              <a:tr h="310039">
                <a:tc>
                  <a:txBody>
                    <a:bodyPr/>
                    <a:lstStyle/>
                    <a:p>
                      <a:pPr>
                        <a:lnSpc>
                          <a:spcPct val="115000"/>
                        </a:lnSpc>
                        <a:spcAft>
                          <a:spcPts val="0"/>
                        </a:spcAft>
                      </a:pPr>
                      <a:r>
                        <a:rPr lang="en-IN" sz="1400" dirty="0">
                          <a:effectLst/>
                        </a:rPr>
                        <a:t>Beef, fat trimmed</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80g</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663</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22.24</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7.68</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46</a:t>
                      </a:r>
                      <a:endParaRPr lang="en-IN" sz="2000">
                        <a:effectLst/>
                        <a:latin typeface="Calibri"/>
                        <a:ea typeface="Calibri"/>
                        <a:cs typeface="Times New Roman"/>
                      </a:endParaRPr>
                    </a:p>
                  </a:txBody>
                  <a:tcPr marL="47625" marR="47625" marT="47625" marB="47625"/>
                </a:tc>
              </a:tr>
              <a:tr h="310039">
                <a:tc>
                  <a:txBody>
                    <a:bodyPr/>
                    <a:lstStyle/>
                    <a:p>
                      <a:pPr>
                        <a:lnSpc>
                          <a:spcPct val="115000"/>
                        </a:lnSpc>
                        <a:spcAft>
                          <a:spcPts val="0"/>
                        </a:spcAft>
                      </a:pPr>
                      <a:r>
                        <a:rPr lang="en-IN" sz="1400">
                          <a:effectLst/>
                        </a:rPr>
                        <a:t>Vegetable oil</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 teaspoon</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170</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4.6</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a:t>
                      </a:r>
                      <a:endParaRPr lang="en-IN" sz="2000">
                        <a:effectLst/>
                        <a:latin typeface="Calibri"/>
                        <a:ea typeface="Calibri"/>
                        <a:cs typeface="Times New Roman"/>
                      </a:endParaRPr>
                    </a:p>
                  </a:txBody>
                  <a:tcPr marL="47625" marR="47625" marT="47625" marB="47625"/>
                </a:tc>
              </a:tr>
              <a:tr h="310039">
                <a:tc>
                  <a:txBody>
                    <a:bodyPr/>
                    <a:lstStyle/>
                    <a:p>
                      <a:pPr>
                        <a:lnSpc>
                          <a:spcPct val="115000"/>
                        </a:lnSpc>
                        <a:spcAft>
                          <a:spcPts val="0"/>
                        </a:spcAft>
                      </a:pPr>
                      <a:r>
                        <a:rPr lang="en-IN" sz="1400">
                          <a:effectLst/>
                        </a:rPr>
                        <a:t>Onion</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 small</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35</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0.41</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1.43</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0.02</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3</a:t>
                      </a:r>
                      <a:endParaRPr lang="en-IN" sz="2000">
                        <a:effectLst/>
                        <a:latin typeface="Calibri"/>
                        <a:ea typeface="Calibri"/>
                        <a:cs typeface="Times New Roman"/>
                      </a:endParaRPr>
                    </a:p>
                  </a:txBody>
                  <a:tcPr marL="47625" marR="47625" marT="47625" marB="47625"/>
                </a:tc>
              </a:tr>
              <a:tr h="310039">
                <a:tc>
                  <a:txBody>
                    <a:bodyPr/>
                    <a:lstStyle/>
                    <a:p>
                      <a:pPr>
                        <a:lnSpc>
                          <a:spcPct val="115000"/>
                        </a:lnSpc>
                        <a:spcAft>
                          <a:spcPts val="0"/>
                        </a:spcAft>
                      </a:pPr>
                      <a:r>
                        <a:rPr lang="en-IN" sz="1400">
                          <a:effectLst/>
                        </a:rPr>
                        <a:t>Garlic</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1/2 clove</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6</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0.07</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0.11</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0.03</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a:t>
                      </a:r>
                      <a:endParaRPr lang="en-IN" sz="2000">
                        <a:effectLst/>
                        <a:latin typeface="Calibri"/>
                        <a:ea typeface="Calibri"/>
                        <a:cs typeface="Times New Roman"/>
                      </a:endParaRPr>
                    </a:p>
                  </a:txBody>
                  <a:tcPr marL="47625" marR="47625" marT="47625" marB="47625"/>
                </a:tc>
              </a:tr>
              <a:tr h="510699">
                <a:tc>
                  <a:txBody>
                    <a:bodyPr/>
                    <a:lstStyle/>
                    <a:p>
                      <a:pPr>
                        <a:lnSpc>
                          <a:spcPct val="115000"/>
                        </a:lnSpc>
                        <a:spcAft>
                          <a:spcPts val="0"/>
                        </a:spcAft>
                      </a:pPr>
                      <a:r>
                        <a:rPr lang="en-IN" sz="1400">
                          <a:effectLst/>
                        </a:rPr>
                        <a:t>Broccoli</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1/2 cup</a:t>
                      </a:r>
                      <a:br>
                        <a:rPr lang="en-IN" sz="1400">
                          <a:effectLst/>
                        </a:rPr>
                      </a:br>
                      <a:r>
                        <a:rPr lang="en-IN" sz="1400">
                          <a:effectLst/>
                        </a:rPr>
                        <a:t>flowerets</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54</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1.63</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0.62</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0.13</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8</a:t>
                      </a:r>
                      <a:endParaRPr lang="en-IN" sz="2000">
                        <a:effectLst/>
                        <a:latin typeface="Calibri"/>
                        <a:ea typeface="Calibri"/>
                        <a:cs typeface="Times New Roman"/>
                      </a:endParaRPr>
                    </a:p>
                  </a:txBody>
                  <a:tcPr marL="47625" marR="47625" marT="47625" marB="47625"/>
                </a:tc>
              </a:tr>
              <a:tr h="310039">
                <a:tc>
                  <a:txBody>
                    <a:bodyPr/>
                    <a:lstStyle/>
                    <a:p>
                      <a:pPr>
                        <a:lnSpc>
                          <a:spcPct val="115000"/>
                        </a:lnSpc>
                        <a:spcAft>
                          <a:spcPts val="0"/>
                        </a:spcAft>
                      </a:pPr>
                      <a:r>
                        <a:rPr lang="en-IN" sz="1400">
                          <a:effectLst/>
                        </a:rPr>
                        <a:t>Snow pea</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8</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60</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0.9</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1.38</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0.45</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a:t>
                      </a:r>
                      <a:endParaRPr lang="en-IN" sz="2000">
                        <a:effectLst/>
                        <a:latin typeface="Calibri"/>
                        <a:ea typeface="Calibri"/>
                        <a:cs typeface="Times New Roman"/>
                      </a:endParaRPr>
                    </a:p>
                  </a:txBody>
                  <a:tcPr marL="47625" marR="47625" marT="47625" marB="47625"/>
                </a:tc>
              </a:tr>
              <a:tr h="510699">
                <a:tc>
                  <a:txBody>
                    <a:bodyPr/>
                    <a:lstStyle/>
                    <a:p>
                      <a:pPr>
                        <a:lnSpc>
                          <a:spcPct val="115000"/>
                        </a:lnSpc>
                        <a:spcAft>
                          <a:spcPts val="0"/>
                        </a:spcAft>
                      </a:pPr>
                      <a:r>
                        <a:rPr lang="en-IN" sz="1400">
                          <a:effectLst/>
                        </a:rPr>
                        <a:t>Oyster sauce</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a:t>
                      </a:r>
                      <a:br>
                        <a:rPr lang="en-IN" sz="1400">
                          <a:effectLst/>
                        </a:rPr>
                      </a:br>
                      <a:r>
                        <a:rPr lang="en-IN" sz="1400">
                          <a:effectLst/>
                        </a:rPr>
                        <a:t>tablespoon</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117</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0.7</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5.25</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0.25</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948</a:t>
                      </a:r>
                      <a:endParaRPr lang="en-IN" sz="2000">
                        <a:effectLst/>
                        <a:latin typeface="Calibri"/>
                        <a:ea typeface="Calibri"/>
                        <a:cs typeface="Times New Roman"/>
                      </a:endParaRPr>
                    </a:p>
                  </a:txBody>
                  <a:tcPr marL="47625" marR="47625" marT="47625" marB="47625"/>
                </a:tc>
              </a:tr>
              <a:tr h="510699">
                <a:tc>
                  <a:txBody>
                    <a:bodyPr/>
                    <a:lstStyle/>
                    <a:p>
                      <a:pPr>
                        <a:lnSpc>
                          <a:spcPct val="115000"/>
                        </a:lnSpc>
                        <a:spcAft>
                          <a:spcPts val="0"/>
                        </a:spcAft>
                      </a:pPr>
                      <a:r>
                        <a:rPr lang="en-IN" sz="1400">
                          <a:effectLst/>
                        </a:rPr>
                        <a:t>Chilli sauce</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a:t>
                      </a:r>
                      <a:br>
                        <a:rPr lang="en-IN" sz="1400">
                          <a:effectLst/>
                        </a:rPr>
                      </a:br>
                      <a:r>
                        <a:rPr lang="en-IN" sz="1400">
                          <a:effectLst/>
                        </a:rPr>
                        <a:t>tablespoon</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94</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0.18</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3.78</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0.52</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268</a:t>
                      </a:r>
                      <a:endParaRPr lang="en-IN" sz="2000">
                        <a:effectLst/>
                        <a:latin typeface="Calibri"/>
                        <a:ea typeface="Calibri"/>
                        <a:cs typeface="Times New Roman"/>
                      </a:endParaRPr>
                    </a:p>
                  </a:txBody>
                  <a:tcPr marL="47625" marR="47625" marT="47625" marB="47625"/>
                </a:tc>
              </a:tr>
              <a:tr h="310039">
                <a:tc>
                  <a:txBody>
                    <a:bodyPr/>
                    <a:lstStyle/>
                    <a:p>
                      <a:pPr>
                        <a:lnSpc>
                          <a:spcPct val="115000"/>
                        </a:lnSpc>
                        <a:spcAft>
                          <a:spcPts val="0"/>
                        </a:spcAft>
                      </a:pPr>
                      <a:r>
                        <a:rPr lang="en-IN" sz="1400">
                          <a:effectLst/>
                        </a:rPr>
                        <a:t>Low-salt soy sauce</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 teaspoon</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9</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0.28</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0.14</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0</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184</a:t>
                      </a:r>
                      <a:endParaRPr lang="en-IN" sz="2000">
                        <a:effectLst/>
                        <a:latin typeface="Calibri"/>
                        <a:ea typeface="Calibri"/>
                        <a:cs typeface="Times New Roman"/>
                      </a:endParaRPr>
                    </a:p>
                  </a:txBody>
                  <a:tcPr marL="47625" marR="47625" marT="47625" marB="47625"/>
                </a:tc>
              </a:tr>
              <a:tr h="310039">
                <a:tc>
                  <a:txBody>
                    <a:bodyPr/>
                    <a:lstStyle/>
                    <a:p>
                      <a:pPr>
                        <a:lnSpc>
                          <a:spcPct val="115000"/>
                        </a:lnSpc>
                        <a:spcAft>
                          <a:spcPts val="0"/>
                        </a:spcAft>
                      </a:pPr>
                      <a:r>
                        <a:rPr lang="en-IN" sz="1400">
                          <a:effectLst/>
                        </a:rPr>
                        <a:t>Carrot</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 medium</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66</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0.42</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2.73</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0.05</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20</a:t>
                      </a:r>
                      <a:endParaRPr lang="en-IN" sz="2000">
                        <a:effectLst/>
                        <a:latin typeface="Calibri"/>
                        <a:ea typeface="Calibri"/>
                        <a:cs typeface="Times New Roman"/>
                      </a:endParaRPr>
                    </a:p>
                  </a:txBody>
                  <a:tcPr marL="47625" marR="47625" marT="47625" marB="47625"/>
                </a:tc>
              </a:tr>
              <a:tr h="310039">
                <a:tc>
                  <a:txBody>
                    <a:bodyPr/>
                    <a:lstStyle/>
                    <a:p>
                      <a:pPr>
                        <a:lnSpc>
                          <a:spcPct val="115000"/>
                        </a:lnSpc>
                        <a:spcAft>
                          <a:spcPts val="0"/>
                        </a:spcAft>
                      </a:pPr>
                      <a:r>
                        <a:rPr lang="en-IN" sz="1400">
                          <a:effectLst/>
                        </a:rPr>
                        <a:t>Water</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 cup</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0</a:t>
                      </a:r>
                      <a:endParaRPr lang="en-IN" sz="20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a:t>
                      </a:r>
                      <a:endParaRPr lang="en-IN" sz="2000">
                        <a:effectLst/>
                        <a:latin typeface="Calibri"/>
                        <a:ea typeface="Calibri"/>
                        <a:cs typeface="Times New Roman"/>
                      </a:endParaRPr>
                    </a:p>
                  </a:txBody>
                  <a:tcPr marL="47625" marR="47625" marT="47625" marB="47625"/>
                </a:tc>
              </a:tr>
              <a:tr h="310039">
                <a:tc gridSpan="7">
                  <a:txBody>
                    <a:bodyPr/>
                    <a:lstStyle/>
                    <a:p>
                      <a:pPr>
                        <a:lnSpc>
                          <a:spcPct val="115000"/>
                        </a:lnSpc>
                        <a:spcBef>
                          <a:spcPts val="1000"/>
                        </a:spcBef>
                        <a:spcAft>
                          <a:spcPts val="0"/>
                        </a:spcAft>
                      </a:pPr>
                      <a:r>
                        <a:rPr lang="en-IN" sz="1400" dirty="0">
                          <a:effectLst/>
                        </a:rPr>
                        <a:t>Snack</a:t>
                      </a:r>
                      <a:endParaRPr lang="en-IN" sz="2000" b="1" i="1" dirty="0">
                        <a:solidFill>
                          <a:srgbClr val="4F81BD"/>
                        </a:solidFill>
                        <a:effectLst/>
                        <a:latin typeface="Calibri"/>
                        <a:ea typeface="Times New Roman"/>
                        <a:cs typeface="Times New Roman"/>
                      </a:endParaRPr>
                    </a:p>
                  </a:txBody>
                  <a:tcPr marL="47625" marR="47625" marT="47625" marB="47625"/>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10039">
                <a:tc>
                  <a:txBody>
                    <a:bodyPr/>
                    <a:lstStyle/>
                    <a:p>
                      <a:pPr>
                        <a:lnSpc>
                          <a:spcPct val="115000"/>
                        </a:lnSpc>
                        <a:spcAft>
                          <a:spcPts val="0"/>
                        </a:spcAft>
                      </a:pPr>
                      <a:r>
                        <a:rPr lang="en-IN" sz="1400">
                          <a:effectLst/>
                        </a:rPr>
                        <a:t>Vanilla ice-cream</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2 scoops</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388</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1.75</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10</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5.35</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30</a:t>
                      </a:r>
                      <a:endParaRPr lang="en-IN" sz="2000" dirty="0">
                        <a:effectLst/>
                        <a:latin typeface="Calibri"/>
                        <a:ea typeface="Calibri"/>
                        <a:cs typeface="Times New Roman"/>
                      </a:endParaRPr>
                    </a:p>
                  </a:txBody>
                  <a:tcPr marL="47625" marR="47625" marT="47625" marB="47625"/>
                </a:tc>
              </a:tr>
              <a:tr h="310039">
                <a:tc>
                  <a:txBody>
                    <a:bodyPr/>
                    <a:lstStyle/>
                    <a:p>
                      <a:pPr>
                        <a:lnSpc>
                          <a:spcPct val="115000"/>
                        </a:lnSpc>
                        <a:spcAft>
                          <a:spcPts val="0"/>
                        </a:spcAft>
                      </a:pPr>
                      <a:r>
                        <a:rPr lang="en-IN" sz="1400">
                          <a:effectLst/>
                        </a:rPr>
                        <a:t>Chopped peanuts</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1 tablespoon</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239</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2.48</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0.9</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a:effectLst/>
                        </a:rPr>
                        <a:t>4.73</a:t>
                      </a:r>
                      <a:endParaRPr lang="en-IN" sz="20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400" dirty="0">
                          <a:effectLst/>
                        </a:rPr>
                        <a:t>0.1</a:t>
                      </a:r>
                      <a:endParaRPr lang="en-IN" sz="2000" dirty="0">
                        <a:effectLst/>
                        <a:latin typeface="Calibri"/>
                        <a:ea typeface="Calibri"/>
                        <a:cs typeface="Times New Roman"/>
                      </a:endParaRPr>
                    </a:p>
                  </a:txBody>
                  <a:tcPr marL="47625" marR="47625" marT="47625" marB="47625"/>
                </a:tc>
              </a:tr>
            </a:tbl>
          </a:graphicData>
        </a:graphic>
      </p:graphicFrame>
    </p:spTree>
    <p:extLst>
      <p:ext uri="{BB962C8B-B14F-4D97-AF65-F5344CB8AC3E}">
        <p14:creationId xmlns:p14="http://schemas.microsoft.com/office/powerpoint/2010/main" val="18014720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3000"/>
            <a:lum/>
          </a:blip>
          <a:srcRect/>
          <a:stretch>
            <a:fillRect l="-9000" r="-9000"/>
          </a:stretch>
        </a:blip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90766433"/>
              </p:ext>
            </p:extLst>
          </p:nvPr>
        </p:nvGraphicFramePr>
        <p:xfrm>
          <a:off x="477982" y="1828800"/>
          <a:ext cx="8229600" cy="4866439"/>
        </p:xfrm>
        <a:graphic>
          <a:graphicData uri="http://schemas.openxmlformats.org/drawingml/2006/table">
            <a:tbl>
              <a:tblPr firstRow="1" firstCol="1" bandRow="1">
                <a:tableStyleId>{793D81CF-94F2-401A-BA57-92F5A7B2D0C5}</a:tableStyleId>
              </a:tblPr>
              <a:tblGrid>
                <a:gridCol w="4197096"/>
                <a:gridCol w="4032504"/>
              </a:tblGrid>
              <a:tr h="546915">
                <a:tc>
                  <a:txBody>
                    <a:bodyPr/>
                    <a:lstStyle/>
                    <a:p>
                      <a:pPr>
                        <a:lnSpc>
                          <a:spcPct val="115000"/>
                        </a:lnSpc>
                        <a:spcBef>
                          <a:spcPts val="1000"/>
                        </a:spcBef>
                        <a:spcAft>
                          <a:spcPts val="0"/>
                        </a:spcAft>
                      </a:pPr>
                      <a:r>
                        <a:rPr lang="en-IN" sz="1600" dirty="0">
                          <a:effectLst/>
                        </a:rPr>
                        <a:t>Lifestyle/Exercise level</a:t>
                      </a:r>
                      <a:endParaRPr lang="en-IN" sz="2400" b="1" i="1" dirty="0">
                        <a:solidFill>
                          <a:srgbClr val="4F81BD"/>
                        </a:solidFill>
                        <a:effectLst/>
                        <a:latin typeface="Calibri"/>
                        <a:ea typeface="Times New Roman"/>
                        <a:cs typeface="Times New Roman"/>
                      </a:endParaRPr>
                    </a:p>
                  </a:txBody>
                  <a:tcPr marL="47625" marR="47625" marT="47625" marB="47625"/>
                </a:tc>
                <a:tc>
                  <a:txBody>
                    <a:bodyPr/>
                    <a:lstStyle/>
                    <a:p>
                      <a:pPr>
                        <a:lnSpc>
                          <a:spcPct val="115000"/>
                        </a:lnSpc>
                        <a:spcBef>
                          <a:spcPts val="1000"/>
                        </a:spcBef>
                        <a:spcAft>
                          <a:spcPts val="0"/>
                        </a:spcAft>
                      </a:pPr>
                      <a:r>
                        <a:rPr lang="en-IN" sz="1600">
                          <a:effectLst/>
                        </a:rPr>
                        <a:t>Energy requirement (kJ/day)</a:t>
                      </a:r>
                      <a:endParaRPr lang="en-IN" sz="2400" b="1" i="1">
                        <a:solidFill>
                          <a:srgbClr val="4F81BD"/>
                        </a:solidFill>
                        <a:effectLst/>
                        <a:latin typeface="Calibri"/>
                        <a:ea typeface="Times New Roman"/>
                        <a:cs typeface="Times New Roman"/>
                      </a:endParaRPr>
                    </a:p>
                  </a:txBody>
                  <a:tcPr marL="47625" marR="47625" marT="47625" marB="47625"/>
                </a:tc>
              </a:tr>
              <a:tr h="546915">
                <a:tc>
                  <a:txBody>
                    <a:bodyPr/>
                    <a:lstStyle/>
                    <a:p>
                      <a:pPr>
                        <a:lnSpc>
                          <a:spcPct val="115000"/>
                        </a:lnSpc>
                        <a:spcAft>
                          <a:spcPts val="0"/>
                        </a:spcAft>
                      </a:pPr>
                      <a:r>
                        <a:rPr lang="en-IN" sz="1600" dirty="0">
                          <a:effectLst/>
                        </a:rPr>
                        <a:t>At rest, exclusively sedentary or lying (chair-bound or bed-bound)</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a:effectLst/>
                        </a:rPr>
                        <a:t>7,200kJ/day</a:t>
                      </a:r>
                      <a:endParaRPr lang="en-IN" sz="2400">
                        <a:effectLst/>
                        <a:latin typeface="Calibri"/>
                        <a:ea typeface="Calibri"/>
                        <a:cs typeface="Times New Roman"/>
                      </a:endParaRPr>
                    </a:p>
                  </a:txBody>
                  <a:tcPr marL="47625" marR="47625" marT="47625" marB="47625"/>
                </a:tc>
              </a:tr>
              <a:tr h="900885">
                <a:tc>
                  <a:txBody>
                    <a:bodyPr/>
                    <a:lstStyle/>
                    <a:p>
                      <a:pPr>
                        <a:lnSpc>
                          <a:spcPct val="115000"/>
                        </a:lnSpc>
                        <a:spcAft>
                          <a:spcPts val="0"/>
                        </a:spcAft>
                      </a:pPr>
                      <a:r>
                        <a:rPr lang="en-IN" sz="1600" dirty="0">
                          <a:effectLst/>
                        </a:rPr>
                        <a:t>Exclusively sedentary activity/seated work with little or no strenuous leisure activity </a:t>
                      </a:r>
                      <a:r>
                        <a:rPr lang="en-IN" sz="1600" dirty="0" err="1">
                          <a:effectLst/>
                        </a:rPr>
                        <a:t>eg</a:t>
                      </a:r>
                      <a:r>
                        <a:rPr lang="en-IN" sz="1600" dirty="0">
                          <a:effectLst/>
                        </a:rPr>
                        <a:t> office employee</a:t>
                      </a:r>
                      <a:endParaRPr lang="en-IN" sz="2400" dirty="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8,400-8,950 kJ/day</a:t>
                      </a:r>
                      <a:endParaRPr lang="en-IN" sz="2400" dirty="0">
                        <a:effectLst/>
                        <a:latin typeface="Calibri"/>
                        <a:ea typeface="Calibri"/>
                        <a:cs typeface="Times New Roman"/>
                      </a:endParaRPr>
                    </a:p>
                  </a:txBody>
                  <a:tcPr marL="47625" marR="47625" marT="47625" marB="47625"/>
                </a:tc>
              </a:tr>
              <a:tr h="900885">
                <a:tc>
                  <a:txBody>
                    <a:bodyPr/>
                    <a:lstStyle/>
                    <a:p>
                      <a:pPr>
                        <a:lnSpc>
                          <a:spcPct val="115000"/>
                        </a:lnSpc>
                        <a:spcAft>
                          <a:spcPts val="0"/>
                        </a:spcAft>
                      </a:pPr>
                      <a:r>
                        <a:rPr lang="en-IN" sz="1600">
                          <a:effectLst/>
                        </a:rPr>
                        <a:t>Sedentary activity/seated work with some requirement for occasional walking and standing but little or no strenuous leisure activity eg drivers, students</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9,500-10,100 kJ/day</a:t>
                      </a:r>
                      <a:endParaRPr lang="en-IN" sz="2400" dirty="0">
                        <a:effectLst/>
                        <a:latin typeface="Calibri"/>
                        <a:ea typeface="Calibri"/>
                        <a:cs typeface="Times New Roman"/>
                      </a:endParaRPr>
                    </a:p>
                  </a:txBody>
                  <a:tcPr marL="47625" marR="47625" marT="47625" marB="47625"/>
                </a:tc>
              </a:tr>
              <a:tr h="546915">
                <a:tc>
                  <a:txBody>
                    <a:bodyPr/>
                    <a:lstStyle/>
                    <a:p>
                      <a:pPr>
                        <a:lnSpc>
                          <a:spcPct val="115000"/>
                        </a:lnSpc>
                        <a:spcAft>
                          <a:spcPts val="0"/>
                        </a:spcAft>
                      </a:pPr>
                      <a:r>
                        <a:rPr lang="en-IN" sz="1600">
                          <a:effectLst/>
                        </a:rPr>
                        <a:t>Predominantly standing or walking work eg shop workers</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10,700-11,300 kJ/day</a:t>
                      </a:r>
                      <a:endParaRPr lang="en-IN" sz="2400" dirty="0">
                        <a:effectLst/>
                        <a:latin typeface="Calibri"/>
                        <a:ea typeface="Calibri"/>
                        <a:cs typeface="Times New Roman"/>
                      </a:endParaRPr>
                    </a:p>
                  </a:txBody>
                  <a:tcPr marL="47625" marR="47625" marT="47625" marB="47625"/>
                </a:tc>
              </a:tr>
              <a:tr h="900885">
                <a:tc>
                  <a:txBody>
                    <a:bodyPr/>
                    <a:lstStyle/>
                    <a:p>
                      <a:pPr>
                        <a:lnSpc>
                          <a:spcPct val="115000"/>
                        </a:lnSpc>
                        <a:spcAft>
                          <a:spcPts val="0"/>
                        </a:spcAft>
                      </a:pPr>
                      <a:r>
                        <a:rPr lang="en-IN" sz="1600">
                          <a:effectLst/>
                        </a:rPr>
                        <a:t>Heavy occupational work or highly active leisure eg construction workers, farmers, high performance athletes.</a:t>
                      </a:r>
                      <a:endParaRPr lang="en-IN" sz="2400">
                        <a:effectLst/>
                        <a:latin typeface="Calibri"/>
                        <a:ea typeface="Calibri"/>
                        <a:cs typeface="Times New Roman"/>
                      </a:endParaRPr>
                    </a:p>
                  </a:txBody>
                  <a:tcPr marL="47625" marR="47625" marT="47625" marB="47625"/>
                </a:tc>
                <a:tc>
                  <a:txBody>
                    <a:bodyPr/>
                    <a:lstStyle/>
                    <a:p>
                      <a:pPr>
                        <a:lnSpc>
                          <a:spcPct val="115000"/>
                        </a:lnSpc>
                        <a:spcAft>
                          <a:spcPts val="0"/>
                        </a:spcAft>
                      </a:pPr>
                      <a:r>
                        <a:rPr lang="en-IN" sz="1600" dirty="0">
                          <a:effectLst/>
                        </a:rPr>
                        <a:t>11,900-13,100+ kJ/day</a:t>
                      </a:r>
                      <a:endParaRPr lang="en-IN" sz="2400" dirty="0">
                        <a:effectLst/>
                        <a:latin typeface="Calibri"/>
                        <a:ea typeface="Calibri"/>
                        <a:cs typeface="Times New Roman"/>
                      </a:endParaRPr>
                    </a:p>
                  </a:txBody>
                  <a:tcPr marL="47625" marR="47625" marT="47625" marB="47625"/>
                </a:tc>
              </a:tr>
            </a:tbl>
          </a:graphicData>
        </a:graphic>
      </p:graphicFrame>
      <p:sp>
        <p:nvSpPr>
          <p:cNvPr id="3" name="Rectangle 1"/>
          <p:cNvSpPr>
            <a:spLocks noChangeArrowheads="1"/>
          </p:cNvSpPr>
          <p:nvPr/>
        </p:nvSpPr>
        <p:spPr bwMode="auto">
          <a:xfrm>
            <a:off x="457200" y="27892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Verdana" pitchFamily="34" charset="0"/>
                <a:ea typeface="Calibri" pitchFamily="34" charset="0"/>
                <a:cs typeface="Times New Roman" pitchFamily="18"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nvGraphicFramePr>
        <p:xfrm>
          <a:off x="457200" y="3736689"/>
          <a:ext cx="8229600" cy="243713"/>
        </p:xfrm>
        <a:graphic>
          <a:graphicData uri="http://schemas.openxmlformats.org/drawingml/2006/table">
            <a:tbl>
              <a:tblPr firstRow="1" firstCol="1" bandRow="1">
                <a:tableStyleId>{5C22544A-7EE6-4342-B048-85BDC9FD1C3A}</a:tableStyleId>
              </a:tblPr>
              <a:tblGrid>
                <a:gridCol w="4197096"/>
                <a:gridCol w="4032504"/>
              </a:tblGrid>
              <a:tr h="0">
                <a:tc>
                  <a:txBody>
                    <a:bodyPr/>
                    <a:lstStyle/>
                    <a:p>
                      <a:pPr>
                        <a:lnSpc>
                          <a:spcPct val="115000"/>
                        </a:lnSpc>
                        <a:spcBef>
                          <a:spcPts val="1000"/>
                        </a:spcBef>
                        <a:spcAft>
                          <a:spcPts val="0"/>
                        </a:spcAft>
                      </a:pPr>
                      <a:r>
                        <a:rPr lang="en-IN" sz="900">
                          <a:effectLst/>
                        </a:rPr>
                        <a:t>Lifestyle/Exercise level</a:t>
                      </a:r>
                      <a:endParaRPr lang="en-IN" sz="1100" b="1" i="1">
                        <a:solidFill>
                          <a:srgbClr val="4F81BD"/>
                        </a:solidFill>
                        <a:effectLst/>
                        <a:latin typeface="Calibri"/>
                        <a:ea typeface="Times New Roman"/>
                        <a:cs typeface="Times New Roman"/>
                      </a:endParaRPr>
                    </a:p>
                  </a:txBody>
                  <a:tcPr marL="47625" marR="47625" marT="47625" marB="47625"/>
                </a:tc>
                <a:tc>
                  <a:txBody>
                    <a:bodyPr/>
                    <a:lstStyle/>
                    <a:p>
                      <a:pPr>
                        <a:lnSpc>
                          <a:spcPct val="115000"/>
                        </a:lnSpc>
                        <a:spcBef>
                          <a:spcPts val="1000"/>
                        </a:spcBef>
                        <a:spcAft>
                          <a:spcPts val="0"/>
                        </a:spcAft>
                      </a:pPr>
                      <a:r>
                        <a:rPr lang="en-IN" sz="900" dirty="0">
                          <a:effectLst/>
                        </a:rPr>
                        <a:t>Energy requirement (kJ/day)</a:t>
                      </a:r>
                      <a:endParaRPr lang="en-IN" sz="1100" b="1" i="1" dirty="0">
                        <a:solidFill>
                          <a:srgbClr val="4F81BD"/>
                        </a:solidFill>
                        <a:effectLst/>
                        <a:latin typeface="Calibri"/>
                        <a:ea typeface="Times New Roman"/>
                        <a:cs typeface="Times New Roman"/>
                      </a:endParaRPr>
                    </a:p>
                  </a:txBody>
                  <a:tcPr marL="47625" marR="47625" marT="47625" marB="47625"/>
                </a:tc>
              </a:tr>
            </a:tbl>
          </a:graphicData>
        </a:graphic>
      </p:graphicFrame>
      <p:sp>
        <p:nvSpPr>
          <p:cNvPr id="5" name="Rectangle 2"/>
          <p:cNvSpPr>
            <a:spLocks noChangeArrowheads="1"/>
          </p:cNvSpPr>
          <p:nvPr/>
        </p:nvSpPr>
        <p:spPr bwMode="auto">
          <a:xfrm>
            <a:off x="228600" y="60067"/>
            <a:ext cx="9067800" cy="1605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sng" strike="noStrike" cap="none" normalizeH="0" baseline="0" dirty="0" smtClean="0">
                <a:ln>
                  <a:noFill/>
                </a:ln>
                <a:effectLst/>
                <a:latin typeface="Verdana" pitchFamily="34" charset="0"/>
                <a:ea typeface="Times New Roman" pitchFamily="18" charset="0"/>
                <a:cs typeface="Times New Roman" pitchFamily="18" charset="0"/>
              </a:rPr>
              <a:t>Variation to Energy Expenditure depending on Physical Activity Level for a girl 16 years, about 1.6m in height, weighing about 54kg</a:t>
            </a:r>
            <a:endParaRPr kumimoji="0" lang="en-US" sz="3200" b="1" i="0" u="sng" strike="noStrike" cap="none" normalizeH="0" baseline="0" dirty="0" smtClean="0">
              <a:ln>
                <a:noFill/>
              </a:ln>
              <a:effectLst/>
              <a:latin typeface="Cambria"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effectLst/>
              <a:latin typeface="Arial" pitchFamily="34" charset="0"/>
              <a:cs typeface="Arial" pitchFamily="34" charset="0"/>
            </a:endParaRPr>
          </a:p>
        </p:txBody>
      </p:sp>
    </p:spTree>
    <p:extLst>
      <p:ext uri="{BB962C8B-B14F-4D97-AF65-F5344CB8AC3E}">
        <p14:creationId xmlns:p14="http://schemas.microsoft.com/office/powerpoint/2010/main" val="937823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6000"/>
            <a:lum/>
          </a:blip>
          <a:srcRect/>
          <a:stretch>
            <a:fillRect l="-7000" r="-7000"/>
          </a:stretch>
        </a:blipFill>
        <a:effectLst/>
      </p:bgPr>
    </p:bg>
    <p:spTree>
      <p:nvGrpSpPr>
        <p:cNvPr id="1" name=""/>
        <p:cNvGrpSpPr/>
        <p:nvPr/>
      </p:nvGrpSpPr>
      <p:grpSpPr>
        <a:xfrm>
          <a:off x="0" y="0"/>
          <a:ext cx="0" cy="0"/>
          <a:chOff x="0" y="0"/>
          <a:chExt cx="0" cy="0"/>
        </a:xfrm>
      </p:grpSpPr>
      <p:sp>
        <p:nvSpPr>
          <p:cNvPr id="2" name="TextBox 1"/>
          <p:cNvSpPr txBox="1"/>
          <p:nvPr/>
        </p:nvSpPr>
        <p:spPr>
          <a:xfrm>
            <a:off x="457200" y="228600"/>
            <a:ext cx="7239000" cy="1015663"/>
          </a:xfrm>
          <a:prstGeom prst="rect">
            <a:avLst/>
          </a:prstGeom>
          <a:noFill/>
        </p:spPr>
        <p:txBody>
          <a:bodyPr wrap="square" rtlCol="0">
            <a:spAutoFit/>
          </a:bodyPr>
          <a:lstStyle/>
          <a:p>
            <a:pPr algn="ctr"/>
            <a:r>
              <a:rPr lang="en-US" sz="6000" b="1" dirty="0" smtClean="0">
                <a:latin typeface="Times New Roman" pitchFamily="18" charset="0"/>
                <a:cs typeface="Times New Roman" pitchFamily="18" charset="0"/>
              </a:rPr>
              <a:t>INDEX</a:t>
            </a:r>
            <a:endParaRPr lang="en-IN" b="1" dirty="0">
              <a:latin typeface="Times New Roman" pitchFamily="18" charset="0"/>
              <a:cs typeface="Times New Roman" pitchFamily="18" charset="0"/>
            </a:endParaRPr>
          </a:p>
        </p:txBody>
      </p:sp>
      <p:cxnSp>
        <p:nvCxnSpPr>
          <p:cNvPr id="4" name="Straight Connector 3"/>
          <p:cNvCxnSpPr/>
          <p:nvPr/>
        </p:nvCxnSpPr>
        <p:spPr>
          <a:xfrm>
            <a:off x="304800" y="1600200"/>
            <a:ext cx="8229600" cy="0"/>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304800" y="2133600"/>
            <a:ext cx="8229600" cy="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a:off x="304800" y="6248400"/>
            <a:ext cx="8229600" cy="0"/>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304800" y="1600200"/>
            <a:ext cx="0" cy="464820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1371600" y="1600200"/>
            <a:ext cx="0" cy="464820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6629400" y="1600200"/>
            <a:ext cx="0" cy="464820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8534400" y="1600200"/>
            <a:ext cx="0" cy="4648200"/>
          </a:xfrm>
          <a:prstGeom prst="line">
            <a:avLst/>
          </a:prstGeom>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533400" y="1676400"/>
            <a:ext cx="7924800" cy="369332"/>
          </a:xfrm>
          <a:prstGeom prst="rect">
            <a:avLst/>
          </a:prstGeom>
          <a:noFill/>
        </p:spPr>
        <p:txBody>
          <a:bodyPr wrap="square" rtlCol="0">
            <a:spAutoFit/>
          </a:bodyPr>
          <a:lstStyle/>
          <a:p>
            <a:r>
              <a:rPr lang="en-US" b="1" dirty="0" smtClean="0"/>
              <a:t>S.NO.                       TOPIC                                                                           SLIDE NO.</a:t>
            </a:r>
            <a:endParaRPr lang="en-IN" b="1" dirty="0"/>
          </a:p>
        </p:txBody>
      </p:sp>
      <p:sp>
        <p:nvSpPr>
          <p:cNvPr id="14" name="TextBox 13"/>
          <p:cNvSpPr txBox="1"/>
          <p:nvPr/>
        </p:nvSpPr>
        <p:spPr>
          <a:xfrm>
            <a:off x="457200" y="2362200"/>
            <a:ext cx="7848600" cy="2308324"/>
          </a:xfrm>
          <a:prstGeom prst="rect">
            <a:avLst/>
          </a:prstGeom>
          <a:noFill/>
        </p:spPr>
        <p:txBody>
          <a:bodyPr wrap="square" rtlCol="0">
            <a:spAutoFit/>
          </a:bodyPr>
          <a:lstStyle/>
          <a:p>
            <a:r>
              <a:rPr lang="en-US" dirty="0" smtClean="0"/>
              <a:t>  1.               Why nutrition is essential from adolescence girls                1-2</a:t>
            </a:r>
          </a:p>
          <a:p>
            <a:r>
              <a:rPr lang="en-US" dirty="0"/>
              <a:t> </a:t>
            </a:r>
            <a:r>
              <a:rPr lang="en-US" dirty="0" smtClean="0"/>
              <a:t> 2.               Detailed requirements for adolescence girls                         5-6</a:t>
            </a:r>
          </a:p>
          <a:p>
            <a:r>
              <a:rPr lang="en-US" dirty="0"/>
              <a:t> </a:t>
            </a:r>
            <a:r>
              <a:rPr lang="en-US" dirty="0" smtClean="0"/>
              <a:t> 3.               Eating and snacking                                                                     7</a:t>
            </a:r>
          </a:p>
          <a:p>
            <a:r>
              <a:rPr lang="en-US" dirty="0"/>
              <a:t> </a:t>
            </a:r>
            <a:r>
              <a:rPr lang="en-US" dirty="0" smtClean="0"/>
              <a:t>  4.              Healthy eating Guidelines                                                         8-9</a:t>
            </a:r>
          </a:p>
          <a:p>
            <a:r>
              <a:rPr lang="en-US" dirty="0"/>
              <a:t> </a:t>
            </a:r>
            <a:r>
              <a:rPr lang="en-US" dirty="0" smtClean="0"/>
              <a:t>  5.              Effects of caffeine as intake                                                        10</a:t>
            </a:r>
          </a:p>
          <a:p>
            <a:r>
              <a:rPr lang="en-US" dirty="0"/>
              <a:t> </a:t>
            </a:r>
            <a:r>
              <a:rPr lang="en-US" dirty="0" smtClean="0"/>
              <a:t>  6.              Energy Requirements                                                                11-14</a:t>
            </a:r>
          </a:p>
          <a:p>
            <a:r>
              <a:rPr lang="en-US" dirty="0"/>
              <a:t> </a:t>
            </a:r>
            <a:r>
              <a:rPr lang="en-US" dirty="0" smtClean="0"/>
              <a:t>  7.              Variations of Energy Required                                                    15</a:t>
            </a:r>
          </a:p>
          <a:p>
            <a:endParaRPr lang="en-IN" dirty="0"/>
          </a:p>
        </p:txBody>
      </p:sp>
    </p:spTree>
    <p:extLst>
      <p:ext uri="{BB962C8B-B14F-4D97-AF65-F5344CB8AC3E}">
        <p14:creationId xmlns:p14="http://schemas.microsoft.com/office/powerpoint/2010/main" val="678171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28600" y="289679"/>
            <a:ext cx="8763000" cy="5663089"/>
          </a:xfrm>
          <a:prstGeom prst="rect">
            <a:avLst/>
          </a:prstGeom>
        </p:spPr>
        <p:txBody>
          <a:bodyPr wrap="square">
            <a:spAutoFit/>
          </a:bodyPr>
          <a:lstStyle/>
          <a:p>
            <a:pPr fontAlgn="base"/>
            <a:r>
              <a:rPr lang="en-IN" sz="6000" b="1" dirty="0">
                <a:solidFill>
                  <a:srgbClr val="C00000"/>
                </a:solidFill>
              </a:rPr>
              <a:t>Why nutrition is essential for adolescent </a:t>
            </a:r>
            <a:r>
              <a:rPr lang="en-IN" sz="6000" b="1" dirty="0" smtClean="0">
                <a:solidFill>
                  <a:srgbClr val="C00000"/>
                </a:solidFill>
              </a:rPr>
              <a:t>girls ???</a:t>
            </a:r>
            <a:endParaRPr lang="en-IN" sz="6000" b="1" dirty="0">
              <a:solidFill>
                <a:srgbClr val="C00000"/>
              </a:solidFill>
            </a:endParaRPr>
          </a:p>
          <a:p>
            <a:r>
              <a:rPr lang="en-IN" dirty="0"/>
              <a:t>				</a:t>
            </a:r>
          </a:p>
          <a:p>
            <a:r>
              <a:rPr lang="en-IN" sz="2800" b="1" dirty="0">
                <a:latin typeface="Times New Roman" pitchFamily="18" charset="0"/>
                <a:cs typeface="Times New Roman" pitchFamily="18" charset="0"/>
              </a:rPr>
              <a:t>Any</a:t>
            </a:r>
            <a:r>
              <a:rPr lang="en-IN" sz="2800" dirty="0">
                <a:latin typeface="Comic Sans MS" pitchFamily="66" charset="0"/>
              </a:rPr>
              <a:t> </a:t>
            </a:r>
            <a:r>
              <a:rPr lang="en-IN" sz="2800" b="1" dirty="0">
                <a:solidFill>
                  <a:schemeClr val="tx1">
                    <a:lumMod val="95000"/>
                    <a:lumOff val="5000"/>
                  </a:schemeClr>
                </a:solidFill>
                <a:latin typeface="Comic Sans MS" pitchFamily="66" charset="0"/>
              </a:rPr>
              <a:t>nutritional deficiency</a:t>
            </a:r>
            <a:r>
              <a:rPr lang="en-IN" sz="2800" dirty="0">
                <a:latin typeface="Comic Sans MS" pitchFamily="66" charset="0"/>
              </a:rPr>
              <a:t> </a:t>
            </a:r>
            <a:r>
              <a:rPr lang="en-IN" sz="2800" b="1" dirty="0">
                <a:latin typeface="Times New Roman" pitchFamily="18" charset="0"/>
                <a:cs typeface="Times New Roman" pitchFamily="18" charset="0"/>
              </a:rPr>
              <a:t>experienced during this critical period of life can have an effect on the future health of the individual and their offspring. For example, failure to consume an adequate diet at this time can result in delayed sexual maturation and delayed or retarded physical growth. The rapid physical changes of adolescence have a direct influence on a person's nutritional needs.</a:t>
            </a:r>
          </a:p>
        </p:txBody>
      </p:sp>
    </p:spTree>
    <p:extLst>
      <p:ext uri="{BB962C8B-B14F-4D97-AF65-F5344CB8AC3E}">
        <p14:creationId xmlns:p14="http://schemas.microsoft.com/office/powerpoint/2010/main" val="274716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l="-8000" r="-8000"/>
          </a:stretch>
        </a:blipFill>
        <a:effectLst/>
      </p:bgPr>
    </p:bg>
    <p:spTree>
      <p:nvGrpSpPr>
        <p:cNvPr id="1" name=""/>
        <p:cNvGrpSpPr/>
        <p:nvPr/>
      </p:nvGrpSpPr>
      <p:grpSpPr>
        <a:xfrm>
          <a:off x="0" y="0"/>
          <a:ext cx="0" cy="0"/>
          <a:chOff x="0" y="0"/>
          <a:chExt cx="0" cy="0"/>
        </a:xfrm>
      </p:grpSpPr>
      <p:sp>
        <p:nvSpPr>
          <p:cNvPr id="2" name="Rectangle 1"/>
          <p:cNvSpPr/>
          <p:nvPr/>
        </p:nvSpPr>
        <p:spPr>
          <a:xfrm>
            <a:off x="381000" y="152400"/>
            <a:ext cx="8001000" cy="6494085"/>
          </a:xfrm>
          <a:prstGeom prst="rect">
            <a:avLst/>
          </a:prstGeom>
        </p:spPr>
        <p:txBody>
          <a:bodyPr wrap="square">
            <a:spAutoFit/>
          </a:bodyPr>
          <a:lstStyle/>
          <a:p>
            <a:pPr fontAlgn="base"/>
            <a:r>
              <a:rPr lang="en-IN" sz="2800" b="1" dirty="0">
                <a:solidFill>
                  <a:schemeClr val="accent6">
                    <a:lumMod val="50000"/>
                  </a:schemeClr>
                </a:solidFill>
                <a:latin typeface="Times New Roman" pitchFamily="18" charset="0"/>
                <a:cs typeface="Times New Roman" pitchFamily="18" charset="0"/>
              </a:rPr>
              <a:t>Adolescence is a time to prepare for the nutritional demands of pregnancy and lactation that girls may experience in later life. Under-nutrition negatively affects adolescent girls by:</a:t>
            </a:r>
          </a:p>
          <a:p>
            <a:pPr lvl="0" fontAlgn="base"/>
            <a:endParaRPr lang="en-IN" dirty="0" smtClean="0"/>
          </a:p>
          <a:p>
            <a:pPr marL="342900" lvl="0" indent="-342900" fontAlgn="base">
              <a:buFont typeface="Wingdings" pitchFamily="2" charset="2"/>
              <a:buChar char="v"/>
            </a:pPr>
            <a:r>
              <a:rPr lang="en-IN" sz="2200" b="1" dirty="0" smtClean="0">
                <a:solidFill>
                  <a:schemeClr val="bg1">
                    <a:lumMod val="50000"/>
                  </a:schemeClr>
                </a:solidFill>
                <a:latin typeface="Comic Sans MS" pitchFamily="66" charset="0"/>
                <a:cs typeface="Times New Roman" pitchFamily="18" charset="0"/>
              </a:rPr>
              <a:t>Affecting </a:t>
            </a:r>
            <a:r>
              <a:rPr lang="en-IN" sz="2200" b="1" dirty="0">
                <a:solidFill>
                  <a:schemeClr val="bg1">
                    <a:lumMod val="50000"/>
                  </a:schemeClr>
                </a:solidFill>
                <a:latin typeface="Comic Sans MS" pitchFamily="66" charset="0"/>
                <a:cs typeface="Times New Roman" pitchFamily="18" charset="0"/>
              </a:rPr>
              <a:t>their ability to learn and work at maximum productivity;</a:t>
            </a:r>
          </a:p>
          <a:p>
            <a:pPr marL="342900" lvl="0" indent="-342900" fontAlgn="base">
              <a:buFont typeface="Wingdings" pitchFamily="2" charset="2"/>
              <a:buChar char="v"/>
            </a:pPr>
            <a:endParaRPr lang="en-IN" sz="2200" b="1" dirty="0" smtClean="0">
              <a:latin typeface="Comic Sans MS" pitchFamily="66" charset="0"/>
              <a:cs typeface="Times New Roman" pitchFamily="18" charset="0"/>
            </a:endParaRPr>
          </a:p>
          <a:p>
            <a:pPr marL="342900" lvl="0" indent="-342900" fontAlgn="base">
              <a:buFont typeface="Wingdings" pitchFamily="2" charset="2"/>
              <a:buChar char="v"/>
            </a:pPr>
            <a:r>
              <a:rPr lang="en-IN" sz="2200" b="1" dirty="0" smtClean="0">
                <a:solidFill>
                  <a:schemeClr val="bg2">
                    <a:lumMod val="50000"/>
                  </a:schemeClr>
                </a:solidFill>
                <a:latin typeface="Comic Sans MS" pitchFamily="66" charset="0"/>
                <a:cs typeface="Times New Roman" pitchFamily="18" charset="0"/>
              </a:rPr>
              <a:t>Increasing </a:t>
            </a:r>
            <a:r>
              <a:rPr lang="en-IN" sz="2200" b="1" dirty="0">
                <a:solidFill>
                  <a:schemeClr val="bg2">
                    <a:lumMod val="50000"/>
                  </a:schemeClr>
                </a:solidFill>
                <a:latin typeface="Comic Sans MS" pitchFamily="66" charset="0"/>
                <a:cs typeface="Times New Roman" pitchFamily="18" charset="0"/>
              </a:rPr>
              <a:t>the risk of poor obstetric outcomes for teen mothers;</a:t>
            </a:r>
          </a:p>
          <a:p>
            <a:pPr marL="342900" lvl="0" indent="-342900" fontAlgn="base">
              <a:buFont typeface="Wingdings" pitchFamily="2" charset="2"/>
              <a:buChar char="v"/>
            </a:pPr>
            <a:endParaRPr lang="en-IN" sz="2200" b="1" dirty="0" smtClean="0">
              <a:latin typeface="Comic Sans MS" pitchFamily="66" charset="0"/>
              <a:cs typeface="Times New Roman" pitchFamily="18" charset="0"/>
            </a:endParaRPr>
          </a:p>
          <a:p>
            <a:pPr marL="342900" lvl="0" indent="-342900" fontAlgn="base">
              <a:buFont typeface="Wingdings" pitchFamily="2" charset="2"/>
              <a:buChar char="v"/>
            </a:pPr>
            <a:r>
              <a:rPr lang="en-IN" sz="2200" b="1" dirty="0" smtClean="0">
                <a:solidFill>
                  <a:schemeClr val="tx2">
                    <a:lumMod val="60000"/>
                    <a:lumOff val="40000"/>
                  </a:schemeClr>
                </a:solidFill>
                <a:latin typeface="Comic Sans MS" pitchFamily="66" charset="0"/>
                <a:cs typeface="Times New Roman" pitchFamily="18" charset="0"/>
              </a:rPr>
              <a:t>Arresting </a:t>
            </a:r>
            <a:r>
              <a:rPr lang="en-IN" sz="2200" b="1" dirty="0">
                <a:solidFill>
                  <a:schemeClr val="tx2">
                    <a:lumMod val="60000"/>
                    <a:lumOff val="40000"/>
                  </a:schemeClr>
                </a:solidFill>
                <a:latin typeface="Comic Sans MS" pitchFamily="66" charset="0"/>
                <a:cs typeface="Times New Roman" pitchFamily="18" charset="0"/>
              </a:rPr>
              <a:t>the healthy development of future children;</a:t>
            </a:r>
          </a:p>
          <a:p>
            <a:pPr marL="342900" lvl="0" indent="-342900" fontAlgn="base">
              <a:buFont typeface="Wingdings" pitchFamily="2" charset="2"/>
              <a:buChar char="v"/>
            </a:pPr>
            <a:endParaRPr lang="en-IN" sz="2200" b="1" dirty="0" smtClean="0">
              <a:solidFill>
                <a:schemeClr val="tx2">
                  <a:lumMod val="60000"/>
                  <a:lumOff val="40000"/>
                </a:schemeClr>
              </a:solidFill>
              <a:latin typeface="Comic Sans MS" pitchFamily="66" charset="0"/>
              <a:cs typeface="Times New Roman" pitchFamily="18" charset="0"/>
            </a:endParaRPr>
          </a:p>
          <a:p>
            <a:pPr marL="342900" lvl="0" indent="-342900" fontAlgn="base">
              <a:buFont typeface="Wingdings" pitchFamily="2" charset="2"/>
              <a:buChar char="v"/>
            </a:pPr>
            <a:r>
              <a:rPr lang="en-IN" sz="2200" b="1" dirty="0" smtClean="0">
                <a:solidFill>
                  <a:schemeClr val="accent1">
                    <a:lumMod val="75000"/>
                  </a:schemeClr>
                </a:solidFill>
                <a:latin typeface="Comic Sans MS" pitchFamily="66" charset="0"/>
                <a:cs typeface="Times New Roman" pitchFamily="18" charset="0"/>
              </a:rPr>
              <a:t>Affecting </a:t>
            </a:r>
            <a:r>
              <a:rPr lang="en-IN" sz="2200" b="1" dirty="0">
                <a:solidFill>
                  <a:schemeClr val="accent1">
                    <a:lumMod val="75000"/>
                  </a:schemeClr>
                </a:solidFill>
                <a:latin typeface="Comic Sans MS" pitchFamily="66" charset="0"/>
                <a:cs typeface="Times New Roman" pitchFamily="18" charset="0"/>
              </a:rPr>
              <a:t>sexual maturation and growth: and</a:t>
            </a:r>
          </a:p>
          <a:p>
            <a:pPr marL="342900" lvl="0" indent="-342900" fontAlgn="base">
              <a:buFont typeface="Wingdings" pitchFamily="2" charset="2"/>
              <a:buChar char="v"/>
            </a:pPr>
            <a:endParaRPr lang="en-IN" sz="2200" b="1" dirty="0" smtClean="0">
              <a:solidFill>
                <a:schemeClr val="accent1">
                  <a:lumMod val="75000"/>
                </a:schemeClr>
              </a:solidFill>
              <a:latin typeface="Comic Sans MS" pitchFamily="66" charset="0"/>
              <a:cs typeface="Times New Roman" pitchFamily="18" charset="0"/>
            </a:endParaRPr>
          </a:p>
          <a:p>
            <a:pPr marL="342900" lvl="0" indent="-342900" fontAlgn="base">
              <a:buFont typeface="Wingdings" pitchFamily="2" charset="2"/>
              <a:buChar char="v"/>
            </a:pPr>
            <a:r>
              <a:rPr lang="en-IN" sz="2200" b="1" dirty="0" smtClean="0">
                <a:solidFill>
                  <a:schemeClr val="accent3">
                    <a:lumMod val="50000"/>
                  </a:schemeClr>
                </a:solidFill>
                <a:latin typeface="Comic Sans MS" pitchFamily="66" charset="0"/>
                <a:cs typeface="Times New Roman" pitchFamily="18" charset="0"/>
              </a:rPr>
              <a:t>Preventing </a:t>
            </a:r>
            <a:r>
              <a:rPr lang="en-IN" sz="2200" b="1" dirty="0">
                <a:solidFill>
                  <a:schemeClr val="accent3">
                    <a:lumMod val="50000"/>
                  </a:schemeClr>
                </a:solidFill>
                <a:latin typeface="Comic Sans MS" pitchFamily="66" charset="0"/>
                <a:cs typeface="Times New Roman" pitchFamily="18" charset="0"/>
              </a:rPr>
              <a:t>the attainment of normal bone strength and the development of healthy teeth if a youth doesn't get enough calcium.</a:t>
            </a:r>
          </a:p>
        </p:txBody>
      </p:sp>
    </p:spTree>
    <p:extLst>
      <p:ext uri="{BB962C8B-B14F-4D97-AF65-F5344CB8AC3E}">
        <p14:creationId xmlns:p14="http://schemas.microsoft.com/office/powerpoint/2010/main" val="36067680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bwMode="blackWhite">
      <p:bgPr>
        <a:blipFill dpi="0" rotWithShape="1">
          <a:blip r:embed="rId3">
            <a:alphaModFix amt="24000"/>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457200" y="76200"/>
            <a:ext cx="8382000" cy="286232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gradFill>
                  <a:gsLst>
                    <a:gs pos="25000">
                      <a:schemeClr val="accent2">
                        <a:satMod val="155000"/>
                      </a:schemeClr>
                    </a:gs>
                    <a:gs pos="100000">
                      <a:schemeClr val="accent2">
                        <a:shade val="45000"/>
                        <a:satMod val="165000"/>
                      </a:schemeClr>
                    </a:gs>
                  </a:gsLst>
                  <a:lin ang="5400000"/>
                </a:gradFill>
                <a:effectLst>
                  <a:reflection blurRad="6350" stA="55000" endA="300" endPos="45500" dir="5400000" sy="-100000" algn="bl" rotWithShape="0"/>
                </a:effectLst>
                <a:latin typeface="Cooper Black" pitchFamily="18" charset="0"/>
              </a:rPr>
              <a:t>Detailed diet</a:t>
            </a:r>
          </a:p>
          <a:p>
            <a:pPr algn="ctr"/>
            <a:r>
              <a:rPr lang="en-US" sz="6000" b="1" spc="50" dirty="0" smtClean="0">
                <a:ln w="11430"/>
                <a:gradFill>
                  <a:gsLst>
                    <a:gs pos="25000">
                      <a:schemeClr val="accent2">
                        <a:satMod val="155000"/>
                      </a:schemeClr>
                    </a:gs>
                    <a:gs pos="100000">
                      <a:schemeClr val="accent2">
                        <a:shade val="45000"/>
                        <a:satMod val="165000"/>
                      </a:schemeClr>
                    </a:gs>
                  </a:gsLst>
                  <a:lin ang="5400000"/>
                </a:gradFill>
                <a:effectLst>
                  <a:reflection blurRad="6350" stA="55000" endA="300" endPos="45500" dir="5400000" sy="-100000" algn="bl" rotWithShape="0"/>
                </a:effectLst>
                <a:latin typeface="Cooper Black" pitchFamily="18" charset="0"/>
              </a:rPr>
              <a:t>Requirements for </a:t>
            </a:r>
          </a:p>
          <a:p>
            <a:pPr algn="ctr"/>
            <a:r>
              <a:rPr lang="en-US" sz="6000" b="1" spc="50" dirty="0" smtClean="0">
                <a:ln w="11430"/>
                <a:gradFill>
                  <a:gsLst>
                    <a:gs pos="25000">
                      <a:schemeClr val="accent2">
                        <a:satMod val="155000"/>
                      </a:schemeClr>
                    </a:gs>
                    <a:gs pos="100000">
                      <a:schemeClr val="accent2">
                        <a:shade val="45000"/>
                        <a:satMod val="165000"/>
                      </a:schemeClr>
                    </a:gs>
                  </a:gsLst>
                  <a:lin ang="5400000"/>
                </a:gradFill>
                <a:effectLst>
                  <a:reflection blurRad="6350" stA="55000" endA="300" endPos="45500" dir="5400000" sy="-100000" algn="bl" rotWithShape="0"/>
                </a:effectLst>
                <a:latin typeface="Cooper Black" pitchFamily="18" charset="0"/>
              </a:rPr>
              <a:t>Adolescent girls</a:t>
            </a:r>
            <a:endParaRPr lang="en-US" sz="6000" b="1" spc="50" dirty="0">
              <a:ln w="11430"/>
              <a:gradFill>
                <a:gsLst>
                  <a:gs pos="25000">
                    <a:schemeClr val="accent2">
                      <a:satMod val="155000"/>
                    </a:schemeClr>
                  </a:gs>
                  <a:gs pos="100000">
                    <a:schemeClr val="accent2">
                      <a:shade val="45000"/>
                      <a:satMod val="165000"/>
                    </a:schemeClr>
                  </a:gs>
                </a:gsLst>
                <a:lin ang="5400000"/>
              </a:gradFill>
              <a:effectLst>
                <a:reflection blurRad="6350" stA="55000" endA="300" endPos="45500" dir="5400000" sy="-100000" algn="bl" rotWithShape="0"/>
              </a:effectLst>
              <a:latin typeface="Cooper Black" pitchFamily="18" charset="0"/>
            </a:endParaRPr>
          </a:p>
        </p:txBody>
      </p:sp>
      <p:sp>
        <p:nvSpPr>
          <p:cNvPr id="3" name="Rectangle 2"/>
          <p:cNvSpPr/>
          <p:nvPr/>
        </p:nvSpPr>
        <p:spPr>
          <a:xfrm>
            <a:off x="304800" y="3441680"/>
            <a:ext cx="8534400" cy="3416320"/>
          </a:xfrm>
          <a:prstGeom prst="rect">
            <a:avLst/>
          </a:prstGeom>
        </p:spPr>
        <p:txBody>
          <a:bodyPr wrap="square">
            <a:spAutoFit/>
          </a:bodyPr>
          <a:lstStyle/>
          <a:p>
            <a:pPr fontAlgn="base"/>
            <a:r>
              <a:rPr lang="en-IN" sz="4800" b="1" dirty="0" smtClean="0">
                <a:effectLst>
                  <a:glow rad="228600">
                    <a:schemeClr val="accent1">
                      <a:satMod val="175000"/>
                      <a:alpha val="40000"/>
                    </a:schemeClr>
                  </a:glow>
                </a:effectLst>
              </a:rPr>
              <a:t>Energy Requirement</a:t>
            </a:r>
            <a:endParaRPr lang="en-IN" sz="4800" b="1" dirty="0">
              <a:effectLst>
                <a:glow rad="228600">
                  <a:schemeClr val="accent1">
                    <a:satMod val="175000"/>
                    <a:alpha val="40000"/>
                  </a:schemeClr>
                </a:glow>
              </a:effectLst>
            </a:endParaRPr>
          </a:p>
          <a:p>
            <a:r>
              <a:rPr lang="en-IN" sz="2400" dirty="0"/>
              <a:t>Energy needs of adolescents are influenced by activity level, basal metabolic rate, and increased requirements to support pubertal growth and development. Adolescents need additional energy for growth and activity. Adolescent girls need approximately 2,200 calories each day.</a:t>
            </a:r>
          </a:p>
          <a:p>
            <a:r>
              <a:rPr lang="en-IN" sz="2400" dirty="0"/>
              <a:t> </a:t>
            </a:r>
          </a:p>
          <a:p>
            <a:r>
              <a:rPr lang="en-IN" sz="2400" dirty="0"/>
              <a:t> </a:t>
            </a:r>
          </a:p>
        </p:txBody>
      </p:sp>
    </p:spTree>
    <p:extLst>
      <p:ext uri="{BB962C8B-B14F-4D97-AF65-F5344CB8AC3E}">
        <p14:creationId xmlns:p14="http://schemas.microsoft.com/office/powerpoint/2010/main" val="1552634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6000"/>
            <a:lum/>
          </a:blip>
          <a:srcRect/>
          <a:stretch>
            <a:fillRect t="-3000" b="-3000"/>
          </a:stretch>
        </a:blipFill>
        <a:effectLst/>
      </p:bgPr>
    </p:bg>
    <p:spTree>
      <p:nvGrpSpPr>
        <p:cNvPr id="1" name=""/>
        <p:cNvGrpSpPr/>
        <p:nvPr/>
      </p:nvGrpSpPr>
      <p:grpSpPr>
        <a:xfrm>
          <a:off x="0" y="0"/>
          <a:ext cx="0" cy="0"/>
          <a:chOff x="0" y="0"/>
          <a:chExt cx="0" cy="0"/>
        </a:xfrm>
      </p:grpSpPr>
      <p:sp>
        <p:nvSpPr>
          <p:cNvPr id="2" name="Rectangle 1"/>
          <p:cNvSpPr/>
          <p:nvPr/>
        </p:nvSpPr>
        <p:spPr>
          <a:xfrm>
            <a:off x="228600" y="228600"/>
            <a:ext cx="5105400" cy="6647974"/>
          </a:xfrm>
          <a:prstGeom prst="rect">
            <a:avLst/>
          </a:prstGeom>
        </p:spPr>
        <p:txBody>
          <a:bodyPr wrap="square">
            <a:spAutoFit/>
          </a:bodyPr>
          <a:lstStyle/>
          <a:p>
            <a:pPr fontAlgn="base"/>
            <a:r>
              <a:rPr lang="en-IN" sz="7200" b="1" dirty="0"/>
              <a:t>Protein</a:t>
            </a:r>
            <a:endParaRPr lang="en-IN" sz="7200" dirty="0"/>
          </a:p>
          <a:p>
            <a:r>
              <a:rPr lang="en-IN" sz="2400" dirty="0">
                <a:latin typeface="Adobe Gothic Std B" pitchFamily="34" charset="-128"/>
                <a:ea typeface="Adobe Gothic Std B" pitchFamily="34" charset="-128"/>
              </a:rPr>
              <a:t>Protein needs of adolescents are determined by the amount of protein required for maintenance of existing lean body mass and the development of additional lean body mass during the adolescent growth spurt. In effect, protein is important for growth and maintenance of muscle. Adolescents need between 45 and 60 grams of protein each day. Most teens easily meet this requirement with their intake of beef, pork, chicken, eggs, and dairy products.</a:t>
            </a:r>
          </a:p>
          <a:p>
            <a:r>
              <a:rPr lang="en-IN" b="1" dirty="0"/>
              <a:t> </a:t>
            </a:r>
            <a:endParaRPr lang="en-IN" dirty="0"/>
          </a:p>
        </p:txBody>
      </p:sp>
      <p:pic>
        <p:nvPicPr>
          <p:cNvPr id="1026" name="Picture 2" descr="D:\Rokcing Narnaulia's\WoRK\Extra\Nutrition\images (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2734" y="990600"/>
            <a:ext cx="3360132" cy="234834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27" name="Picture 3" descr="D:\Rokcing Narnaulia's\WoRK\Extra\Nutrition\images (6).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3810000"/>
            <a:ext cx="2975466" cy="202375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1218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7000"/>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28600" y="1752600"/>
            <a:ext cx="8458200" cy="2677656"/>
          </a:xfrm>
          <a:prstGeom prst="rect">
            <a:avLst/>
          </a:prstGeom>
        </p:spPr>
        <p:txBody>
          <a:bodyPr wrap="square">
            <a:spAutoFit/>
          </a:bodyPr>
          <a:lstStyle/>
          <a:p>
            <a:pPr fontAlgn="base"/>
            <a:r>
              <a:rPr lang="en-IN" sz="2400" b="1" dirty="0">
                <a:latin typeface="Comic Sans MS" pitchFamily="66" charset="0"/>
              </a:rPr>
              <a:t>During adolescence, dietary fat continues to play important roles as an energy source, a significant cell structural component, a precursor to agents of metabolic function and a potent gene regulator. </a:t>
            </a:r>
          </a:p>
          <a:p>
            <a:r>
              <a:rPr lang="en-IN" sz="2400" b="1" dirty="0">
                <a:latin typeface="Comic Sans MS" pitchFamily="66" charset="0"/>
              </a:rPr>
              <a:t>Effective strategies for reducing fat intake in children include the use of skim milk and choosing only lean meat.</a:t>
            </a:r>
          </a:p>
        </p:txBody>
      </p:sp>
      <p:sp>
        <p:nvSpPr>
          <p:cNvPr id="3" name="Rectangle 2"/>
          <p:cNvSpPr/>
          <p:nvPr/>
        </p:nvSpPr>
        <p:spPr>
          <a:xfrm>
            <a:off x="743063" y="415636"/>
            <a:ext cx="7097007" cy="1107996"/>
          </a:xfrm>
          <a:prstGeom prst="rect">
            <a:avLst/>
          </a:prstGeom>
          <a:noFill/>
        </p:spPr>
        <p:txBody>
          <a:bodyPr wrap="none" lIns="91440" tIns="45720" rIns="91440" bIns="45720">
            <a:spAutoFit/>
          </a:bodyPr>
          <a:lstStyle/>
          <a:p>
            <a:pPr algn="ctr"/>
            <a:r>
              <a:rPr lang="en-US" sz="6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oper Black" pitchFamily="18" charset="0"/>
              </a:rPr>
              <a:t>FATS AND OILS</a:t>
            </a:r>
            <a:endParaRPr lang="en-US" sz="6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oper Black" pitchFamily="18" charset="0"/>
            </a:endParaRPr>
          </a:p>
        </p:txBody>
      </p:sp>
      <p:pic>
        <p:nvPicPr>
          <p:cNvPr id="2050" name="Picture 2" descr="D:\Rokcing Narnaulia's\WoRK\Extra\Nutrition\images (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1" y="4648200"/>
            <a:ext cx="2743200" cy="15049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051" name="Picture 3" descr="D:\Rokcing Narnaulia's\WoRK\Extra\Nutrition\cooking-oil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4349210"/>
            <a:ext cx="3162300" cy="210293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052" name="Picture 4" descr="D:\Rokcing Narnaulia's\WoRK\Extra\Nutrition\images (9).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42053" y="4648200"/>
            <a:ext cx="1844747" cy="166496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22249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t="-4000" b="-4000"/>
          </a:stretch>
        </a:blipFill>
        <a:effectLst/>
      </p:bgPr>
    </p:bg>
    <p:spTree>
      <p:nvGrpSpPr>
        <p:cNvPr id="1" name=""/>
        <p:cNvGrpSpPr/>
        <p:nvPr/>
      </p:nvGrpSpPr>
      <p:grpSpPr>
        <a:xfrm>
          <a:off x="0" y="0"/>
          <a:ext cx="0" cy="0"/>
          <a:chOff x="0" y="0"/>
          <a:chExt cx="0" cy="0"/>
        </a:xfrm>
      </p:grpSpPr>
      <p:sp>
        <p:nvSpPr>
          <p:cNvPr id="2" name="Rectangle 1"/>
          <p:cNvSpPr/>
          <p:nvPr/>
        </p:nvSpPr>
        <p:spPr>
          <a:xfrm>
            <a:off x="4191000" y="228600"/>
            <a:ext cx="4572000" cy="6740307"/>
          </a:xfrm>
          <a:prstGeom prst="rect">
            <a:avLst/>
          </a:prstGeom>
        </p:spPr>
        <p:txBody>
          <a:bodyPr>
            <a:spAutoFit/>
          </a:bodyPr>
          <a:lstStyle/>
          <a:p>
            <a:r>
              <a:rPr lang="en-IN" sz="8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228600">
                    <a:schemeClr val="accent1">
                      <a:satMod val="175000"/>
                      <a:alpha val="40000"/>
                    </a:schemeClr>
                  </a:glow>
                  <a:outerShdw blurRad="41275" dist="12700" dir="12000000" algn="tl" rotWithShape="0">
                    <a:srgbClr val="000000">
                      <a:alpha val="40000"/>
                    </a:srgbClr>
                  </a:outerShdw>
                </a:effectLst>
              </a:rPr>
              <a:t>CALCIUM</a:t>
            </a:r>
          </a:p>
          <a:p>
            <a:r>
              <a:rPr lang="en-IN" sz="2200" b="1" dirty="0">
                <a:latin typeface="Times New Roman" pitchFamily="18" charset="0"/>
                <a:cs typeface="Times New Roman" pitchFamily="18" charset="0"/>
              </a:rPr>
              <a:t>It is estimated 45% of peak bone mass is attained during adolescence and so adequate calcium intake is important for the development of dense bone mass and the reduction of the lifetime risk of fractures and osteoporosis. In order to get the required 1,200 milligrams of calcium, teens are encouraged to consume three to four servings of calcium-rich foods each day. Milk provides the greatest amount of calcium in the diets of adolescents, followed by cheese, ice cream and frozen yogurt.</a:t>
            </a:r>
          </a:p>
          <a:p>
            <a:r>
              <a:rPr lang="en-IN" sz="2200" b="1" dirty="0">
                <a:latin typeface="Times New Roman" pitchFamily="18" charset="0"/>
                <a:cs typeface="Times New Roman" pitchFamily="18" charset="0"/>
              </a:rPr>
              <a:t> </a:t>
            </a:r>
          </a:p>
        </p:txBody>
      </p:sp>
      <p:pic>
        <p:nvPicPr>
          <p:cNvPr id="3074" name="Picture 2" descr="D:\Rokcing Narnaulia's\WoRK\Extra\Nutrition\images (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28600"/>
            <a:ext cx="3048000" cy="394538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075" name="Picture 3" descr="D:\Rokcing Narnaulia's\WoRK\Extra\Nutrition\images (1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419600"/>
            <a:ext cx="3048000" cy="22002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5083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152400" y="289679"/>
            <a:ext cx="8534400" cy="4339650"/>
          </a:xfrm>
          <a:prstGeom prst="rect">
            <a:avLst/>
          </a:prstGeom>
        </p:spPr>
        <p:txBody>
          <a:bodyPr wrap="square">
            <a:spAutoFit/>
          </a:bodyPr>
          <a:lstStyle/>
          <a:p>
            <a:pPr algn="ctr"/>
            <a:r>
              <a:rPr lang="en-IN" sz="6000" dirty="0">
                <a:latin typeface="Stencil" pitchFamily="82" charset="0"/>
              </a:rPr>
              <a:t>IRON</a:t>
            </a:r>
          </a:p>
          <a:p>
            <a:pPr algn="ctr"/>
            <a:r>
              <a:rPr lang="en-IN" sz="2400" dirty="0">
                <a:latin typeface="Elephant" pitchFamily="18" charset="0"/>
              </a:rPr>
              <a:t>The </a:t>
            </a:r>
            <a:r>
              <a:rPr lang="en-IN" sz="2400" dirty="0" smtClean="0">
                <a:latin typeface="Elephant" pitchFamily="18" charset="0"/>
                <a:hlinkClick r:id="rId3"/>
              </a:rPr>
              <a:t>Recommended Allowance</a:t>
            </a:r>
            <a:r>
              <a:rPr lang="en-IN" sz="2400" dirty="0" smtClean="0">
                <a:latin typeface="Elephant" pitchFamily="18" charset="0"/>
                <a:hlinkClick r:id="rId3"/>
              </a:rPr>
              <a:t> </a:t>
            </a:r>
            <a:r>
              <a:rPr lang="en-IN" sz="2400" dirty="0" smtClean="0">
                <a:latin typeface="Elephant" pitchFamily="18" charset="0"/>
                <a:hlinkClick r:id="rId3"/>
              </a:rPr>
              <a:t>Dietary</a:t>
            </a:r>
            <a:r>
              <a:rPr lang="en-IN" sz="2400" dirty="0">
                <a:latin typeface="Elephant" pitchFamily="18" charset="0"/>
                <a:hlinkClick r:id="rId3"/>
              </a:rPr>
              <a:t> (RDA</a:t>
            </a:r>
            <a:r>
              <a:rPr lang="en-IN" sz="2400" u="sng" dirty="0">
                <a:latin typeface="Elephant" pitchFamily="18" charset="0"/>
                <a:hlinkClick r:id="rId3"/>
              </a:rPr>
              <a:t>)</a:t>
            </a:r>
            <a:r>
              <a:rPr lang="en-IN" sz="2400" dirty="0" smtClean="0">
                <a:latin typeface="Elephant" pitchFamily="18" charset="0"/>
                <a:hlinkClick r:id="rId3"/>
              </a:rPr>
              <a:t> </a:t>
            </a:r>
            <a:r>
              <a:rPr lang="en-IN" sz="2400" dirty="0">
                <a:latin typeface="Elephant" pitchFamily="18" charset="0"/>
              </a:rPr>
              <a:t> for iron is 12-15 milligrams (mg) per day. Good sources of iron include beef, chicken, pork, legumes (including beans and peanuts), enriched or whole grains, and leafy green vegetables such as spinach.</a:t>
            </a:r>
          </a:p>
          <a:p>
            <a:pPr algn="ctr"/>
            <a:r>
              <a:rPr lang="en-IN" sz="2400" dirty="0">
                <a:latin typeface="Elephant" pitchFamily="18" charset="0"/>
              </a:rPr>
              <a:t>Iron is vital for transporting oxygen in the bloodstream. A deficiency of iron causes anaemia, which </a:t>
            </a:r>
            <a:r>
              <a:rPr lang="en-IN" sz="2400" dirty="0" smtClean="0">
                <a:latin typeface="Elephant" pitchFamily="18" charset="0"/>
              </a:rPr>
              <a:t>lead to fatigue</a:t>
            </a:r>
            <a:r>
              <a:rPr lang="en-IN" sz="2400" dirty="0">
                <a:latin typeface="Elephant" pitchFamily="18" charset="0"/>
              </a:rPr>
              <a:t>, </a:t>
            </a:r>
          </a:p>
          <a:p>
            <a:pPr algn="ctr"/>
            <a:r>
              <a:rPr lang="en-IN" sz="2400" dirty="0">
                <a:latin typeface="Elephant" pitchFamily="18" charset="0"/>
              </a:rPr>
              <a:t>confusion, and weakness. </a:t>
            </a:r>
          </a:p>
        </p:txBody>
      </p:sp>
      <p:pic>
        <p:nvPicPr>
          <p:cNvPr id="4098" name="Picture 2" descr="D:\Rokcing Narnaulia's\WoRK\Extra\Nutrition\images (1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4724400"/>
            <a:ext cx="2543175" cy="180022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4099" name="Picture 3" descr="D:\Rokcing Narnaulia's\WoRK\Extra\Nutrition\images (1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4891087"/>
            <a:ext cx="3105150" cy="14668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4100" name="Picture 4" descr="D:\Rokcing Narnaulia's\WoRK\Extra\Nutrition\images (16).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4214812"/>
            <a:ext cx="2143125" cy="214312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58843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5D625224446D428F2B0330C5188A18" ma:contentTypeVersion="0" ma:contentTypeDescription="Create a new document." ma:contentTypeScope="" ma:versionID="4152042d967a7d6ef852cdb3fdbef3f1">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E65A78D-63AE-4716-9AE1-70661C9F63B6}"/>
</file>

<file path=customXml/itemProps2.xml><?xml version="1.0" encoding="utf-8"?>
<ds:datastoreItem xmlns:ds="http://schemas.openxmlformats.org/officeDocument/2006/customXml" ds:itemID="{F80708F2-1082-4E42-85E0-92A02429ABA7}"/>
</file>

<file path=customXml/itemProps3.xml><?xml version="1.0" encoding="utf-8"?>
<ds:datastoreItem xmlns:ds="http://schemas.openxmlformats.org/officeDocument/2006/customXml" ds:itemID="{44127289-8650-4B72-B12D-393A00A1A195}"/>
</file>

<file path=docProps/app.xml><?xml version="1.0" encoding="utf-8"?>
<Properties xmlns="http://schemas.openxmlformats.org/officeDocument/2006/extended-properties" xmlns:vt="http://schemas.openxmlformats.org/officeDocument/2006/docPropsVTypes">
  <TotalTime>137</TotalTime>
  <Words>1399</Words>
  <Application>Microsoft Office PowerPoint</Application>
  <PresentationFormat>On-screen Show (4:3)</PresentationFormat>
  <Paragraphs>365</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The NarNauLiaS</dc:creator>
  <cp:lastModifiedBy>sony</cp:lastModifiedBy>
  <cp:revision>18</cp:revision>
  <dcterms:created xsi:type="dcterms:W3CDTF">2006-08-16T00:00:00Z</dcterms:created>
  <dcterms:modified xsi:type="dcterms:W3CDTF">2013-08-12T12:06:29Z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0x010100645D625224446D428F2B0330C5188A18</vt:lpwstr>
  </property>
</Properties>
</file>