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6C51"/>
    <a:srgbClr val="398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CDBE5E-FDF1-44A5-9C61-70BD556FD648}" v="2" dt="2021-06-18T15:09:28.2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0"/>
    <p:restoredTop sz="94694"/>
  </p:normalViewPr>
  <p:slideViewPr>
    <p:cSldViewPr snapToGrid="0" snapToObjects="1">
      <p:cViewPr varScale="1">
        <p:scale>
          <a:sx n="117" d="100"/>
          <a:sy n="117" d="100"/>
        </p:scale>
        <p:origin x="108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9B4DF-162A-894B-A794-BBBFFD8FB3BF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BCE6F7-B4E6-8D4B-9C11-A05E87EC3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80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BCE6F7-B4E6-8D4B-9C11-A05E87EC30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9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7953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6750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107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2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966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966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5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02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8A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47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019832"/>
            <a:ext cx="12192000" cy="838168"/>
          </a:xfrm>
          <a:prstGeom prst="rect">
            <a:avLst/>
          </a:prstGeom>
          <a:solidFill>
            <a:srgbClr val="E06C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15" y="6137322"/>
            <a:ext cx="546785" cy="5648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800" y="6174556"/>
            <a:ext cx="3123512" cy="528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25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2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bg1"/>
          </a:solidFill>
          <a:latin typeface="Neutraface Text Bold" charset="0"/>
          <a:ea typeface="Neutraface Text Bold" charset="0"/>
          <a:cs typeface="Neutraface Text Bold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bg1"/>
          </a:solidFill>
          <a:latin typeface="Neutraface Text Book" charset="0"/>
          <a:ea typeface="Neutraface Text Book" charset="0"/>
          <a:cs typeface="Neutraface Text Book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bg1"/>
          </a:solidFill>
          <a:latin typeface="Neutraface Text Book" charset="0"/>
          <a:ea typeface="Neutraface Text Book" charset="0"/>
          <a:cs typeface="Neutraface Text Book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bg1"/>
          </a:solidFill>
          <a:latin typeface="Neutraface Text Book" charset="0"/>
          <a:ea typeface="Neutraface Text Book" charset="0"/>
          <a:cs typeface="Neutraface Text Book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Neutraface Text Book" charset="0"/>
          <a:ea typeface="Neutraface Text Book" charset="0"/>
          <a:cs typeface="Neutraface Text Book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bg1"/>
          </a:solidFill>
          <a:latin typeface="Neutraface Text Book" charset="0"/>
          <a:ea typeface="Neutraface Text Book" charset="0"/>
          <a:cs typeface="Neutraface Text Book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621F9-0FBF-E245-BC97-8094692F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CAMBRIDGE NATIONAL IN CREATIVE IMEDIA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10CA7-E56F-5C4F-BA06-23C83CA6EF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chemeClr val="bg1">
                    <a:lumMod val="75000"/>
                  </a:schemeClr>
                </a:solidFill>
              </a:rPr>
              <a:t>YEAR 9 OPTIONS</a:t>
            </a:r>
          </a:p>
        </p:txBody>
      </p:sp>
    </p:spTree>
    <p:extLst>
      <p:ext uri="{BB962C8B-B14F-4D97-AF65-F5344CB8AC3E}">
        <p14:creationId xmlns:p14="http://schemas.microsoft.com/office/powerpoint/2010/main" val="9681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3552B-4FCA-49FA-ABA6-08485293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Creative iMedia?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41764-F996-4D33-B5FB-C8DF4F655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7475806" cy="374727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Digital Media is a key part of many areas of our everyday lives and vital to the UK economy.</a:t>
            </a:r>
          </a:p>
          <a:p>
            <a:r>
              <a:rPr lang="en-GB" dirty="0"/>
              <a:t>Production of digital media products is a requirement of almost every business so there is huge demand for a skilled and digitally literate workforce.</a:t>
            </a:r>
          </a:p>
          <a:p>
            <a:r>
              <a:rPr lang="en-GB" dirty="0"/>
              <a:t>This course will provide you with the skills for further study in subjects such as media, journalism, design or business.</a:t>
            </a:r>
          </a:p>
          <a:p>
            <a:r>
              <a:rPr lang="en-GB" dirty="0"/>
              <a:t>It also prepares you for a range of creative and technical job roles within the media industry.</a:t>
            </a:r>
          </a:p>
          <a:p>
            <a:endParaRPr lang="en-GB" dirty="0"/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983C4C61-0049-4C32-B3EA-2F7136D573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1" r="27321"/>
          <a:stretch>
            <a:fillRect/>
          </a:stretch>
        </p:blipFill>
        <p:spPr>
          <a:xfrm>
            <a:off x="8772659" y="711326"/>
            <a:ext cx="3236461" cy="476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206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843D-A892-48BF-86E0-00CDA160E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Course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CC81-5691-40E2-81A4-6DB9583FD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are two mandatory units:</a:t>
            </a:r>
          </a:p>
          <a:p>
            <a:pPr lvl="1"/>
            <a:r>
              <a:rPr lang="en-GB" dirty="0"/>
              <a:t>Creative iMedia in the media industry </a:t>
            </a:r>
            <a:br>
              <a:rPr lang="en-GB" dirty="0"/>
            </a:br>
            <a:r>
              <a:rPr lang="en-GB" dirty="0"/>
              <a:t>(Exam - 40%)</a:t>
            </a:r>
          </a:p>
          <a:p>
            <a:pPr lvl="1"/>
            <a:r>
              <a:rPr lang="en-GB" dirty="0"/>
              <a:t>Visual identity and digital graphics (Coursework - 25%)</a:t>
            </a:r>
          </a:p>
          <a:p>
            <a:r>
              <a:rPr lang="en-GB" dirty="0"/>
              <a:t>One optional unit:</a:t>
            </a:r>
          </a:p>
          <a:p>
            <a:pPr lvl="1"/>
            <a:r>
              <a:rPr lang="en-GB" dirty="0"/>
              <a:t>Interactive digital media </a:t>
            </a:r>
            <a:br>
              <a:rPr lang="en-GB" dirty="0"/>
            </a:br>
            <a:r>
              <a:rPr lang="en-GB" dirty="0"/>
              <a:t>(Coursework - 35%)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556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843D-A892-48BF-86E0-00CDA160E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BCC81-5691-40E2-81A4-6DB9583FD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72089" cy="374727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course is assessed at the end of the qualification and is equivalent to GCSE grading.</a:t>
            </a:r>
          </a:p>
          <a:p>
            <a:r>
              <a:rPr lang="en-GB" dirty="0"/>
              <a:t>All colleges and universities accept this qualification and grading.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Grades are based on assessment across all three units.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Students will be awarded a grade from Pass at Level 1 through to Distinction* at level 2.</a:t>
            </a:r>
          </a:p>
          <a:p>
            <a:endParaRPr lang="en-GB" dirty="0"/>
          </a:p>
        </p:txBody>
      </p:sp>
      <p:pic>
        <p:nvPicPr>
          <p:cNvPr id="4" name="Picture Placeholder 16" title="Decorative">
            <a:extLst>
              <a:ext uri="{FF2B5EF4-FFF2-40B4-BE49-F238E27FC236}">
                <a16:creationId xmlns:a16="http://schemas.microsoft.com/office/drawing/2014/main" id="{A1532D21-4BE9-4931-B40E-AF4BFC4D92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3" r="53"/>
          <a:stretch/>
        </p:blipFill>
        <p:spPr>
          <a:xfrm>
            <a:off x="7052078" y="1825625"/>
            <a:ext cx="4708513" cy="23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527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6A8D2-5C01-4DEC-9390-05BA3330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R093: Creative iMedia in the media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BD8C1-745A-4F1F-9416-E89E2CA3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86822" cy="3747272"/>
          </a:xfrm>
        </p:spPr>
        <p:txBody>
          <a:bodyPr>
            <a:normAutofit fontScale="92500"/>
          </a:bodyPr>
          <a:lstStyle/>
          <a:p>
            <a:r>
              <a:rPr lang="en-GB" dirty="0"/>
              <a:t>This is a mandatory unit assessed via an exam</a:t>
            </a:r>
          </a:p>
          <a:p>
            <a:r>
              <a:rPr lang="en-GB" dirty="0"/>
              <a:t>In this unit you will learn about the sectors, products and job roles that form the media industry. </a:t>
            </a:r>
          </a:p>
          <a:p>
            <a:r>
              <a:rPr lang="en-GB" dirty="0"/>
              <a:t>You will learn the legal and ethical issues considered and the processes used to plan and create digital media products. </a:t>
            </a:r>
          </a:p>
          <a:p>
            <a:r>
              <a:rPr lang="en-GB" dirty="0"/>
              <a:t>You will learn how media codes are used within the creation of media products to convey meaning, create impact and engage audiences. </a:t>
            </a:r>
          </a:p>
          <a:p>
            <a:endParaRPr lang="en-GB" dirty="0"/>
          </a:p>
        </p:txBody>
      </p:sp>
      <p:pic>
        <p:nvPicPr>
          <p:cNvPr id="4" name="Picture Placeholder 3">
            <a:extLst>
              <a:ext uri="{FF2B5EF4-FFF2-40B4-BE49-F238E27FC236}">
                <a16:creationId xmlns:a16="http://schemas.microsoft.com/office/drawing/2014/main" id="{631FBEC4-CC45-4ADF-9CDB-26EA7D40D8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1" t="-2985" r="13953" b="-1"/>
          <a:stretch/>
        </p:blipFill>
        <p:spPr>
          <a:xfrm>
            <a:off x="8862645" y="1305818"/>
            <a:ext cx="2358683" cy="4476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8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6A8D2-5C01-4DEC-9390-05BA3330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R094: Creative iMedia in the media industry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BD8C1-745A-4F1F-9416-E89E2CA3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86822" cy="374727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This is a mandatory unit assessed via coursework</a:t>
            </a:r>
          </a:p>
          <a:p>
            <a:r>
              <a:rPr lang="en-US" dirty="0"/>
              <a:t>In this unit you will learn how to develop brands and visual identities for clients.</a:t>
            </a:r>
          </a:p>
          <a:p>
            <a:r>
              <a:rPr lang="en-US" dirty="0"/>
              <a:t>You will also learn to apply the concepts of graphic design to create original digital graphics which incorporate your visual identity to engage a target audience. </a:t>
            </a:r>
          </a:p>
          <a:p>
            <a:r>
              <a:rPr lang="en-US" dirty="0"/>
              <a:t>You will also learn a range pf design skills using the Adobe Creative Suite including Photoshop and Illustrator.</a:t>
            </a:r>
          </a:p>
          <a:p>
            <a:endParaRPr lang="en-GB" dirty="0"/>
          </a:p>
        </p:txBody>
      </p:sp>
      <p:pic>
        <p:nvPicPr>
          <p:cNvPr id="5" name="Picture Placeholder 15" title="Decorative">
            <a:extLst>
              <a:ext uri="{FF2B5EF4-FFF2-40B4-BE49-F238E27FC236}">
                <a16:creationId xmlns:a16="http://schemas.microsoft.com/office/drawing/2014/main" id="{34E7F2A7-44A1-4CF4-B13B-50027A280F7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085009" y="1438904"/>
            <a:ext cx="2153598" cy="3980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55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6A8D2-5C01-4DEC-9390-05BA3330B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R097: Creative iMedia in the media industry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BD8C1-745A-4F1F-9416-E89E2CA3B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86822" cy="37472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This is an optional unit assessed via coursework</a:t>
            </a:r>
          </a:p>
          <a:p>
            <a:r>
              <a:rPr lang="en-US" dirty="0"/>
              <a:t>In this unit you will learn to design and create interactive digital media products for chosen platforms.</a:t>
            </a:r>
          </a:p>
          <a:p>
            <a:r>
              <a:rPr lang="en-US" dirty="0"/>
              <a:t>Interactive digital media products are found across the media industry, in games, websites and apps, and learning.</a:t>
            </a:r>
          </a:p>
          <a:p>
            <a:r>
              <a:rPr lang="en-US" dirty="0"/>
              <a:t>You will learn to select, edit and repurpose multimedia content of different kinds and create the interactive elements necessary for an effective user experience. </a:t>
            </a:r>
          </a:p>
          <a:p>
            <a:endParaRPr lang="en-GB" dirty="0"/>
          </a:p>
        </p:txBody>
      </p:sp>
      <p:pic>
        <p:nvPicPr>
          <p:cNvPr id="6" name="Picture Placeholder 4" descr="How to film with an iPhone | Parliamentary Digital Service">
            <a:extLst>
              <a:ext uri="{FF2B5EF4-FFF2-40B4-BE49-F238E27FC236}">
                <a16:creationId xmlns:a16="http://schemas.microsoft.com/office/drawing/2014/main" id="{33E3988D-81C0-41A7-9C37-C0E8E8871F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4" r="33374"/>
          <a:stretch>
            <a:fillRect/>
          </a:stretch>
        </p:blipFill>
        <p:spPr>
          <a:xfrm>
            <a:off x="9111113" y="1219000"/>
            <a:ext cx="2242687" cy="414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047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D5FE2-4A07-4768-B81C-ED1AED6E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you study Creative iMedia?</a:t>
            </a:r>
            <a:endParaRPr lang="en-GB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10A43BB5-CDAD-434A-9EB6-483934389D34}"/>
              </a:ext>
            </a:extLst>
          </p:cNvPr>
          <p:cNvSpPr txBox="1">
            <a:spLocks/>
          </p:cNvSpPr>
          <p:nvPr/>
        </p:nvSpPr>
        <p:spPr>
          <a:xfrm>
            <a:off x="1806606" y="2477845"/>
            <a:ext cx="3977648" cy="73169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Huge demand for a skilled and digitally literate workforce </a:t>
            </a:r>
            <a:endParaRPr lang="en-US" sz="2000" dirty="0"/>
          </a:p>
        </p:txBody>
      </p: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C8A473EB-2D27-44A4-B371-8DD922B551B9}"/>
              </a:ext>
            </a:extLst>
          </p:cNvPr>
          <p:cNvSpPr txBox="1">
            <a:spLocks/>
          </p:cNvSpPr>
          <p:nvPr/>
        </p:nvSpPr>
        <p:spPr>
          <a:xfrm>
            <a:off x="1806606" y="3768573"/>
            <a:ext cx="3977648" cy="73169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Digital media products used in almost every business</a:t>
            </a:r>
            <a:endParaRPr lang="en-US" sz="2000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F639C055-1880-41AD-97C5-2A2BCBA63CAD}"/>
              </a:ext>
            </a:extLst>
          </p:cNvPr>
          <p:cNvSpPr txBox="1">
            <a:spLocks/>
          </p:cNvSpPr>
          <p:nvPr/>
        </p:nvSpPr>
        <p:spPr>
          <a:xfrm>
            <a:off x="7718323" y="2288766"/>
            <a:ext cx="3977648" cy="73169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A key part of many areas of our everyday lives</a:t>
            </a:r>
            <a:endParaRPr lang="en-US" sz="2000" dirty="0"/>
          </a:p>
        </p:txBody>
      </p:sp>
      <p:sp>
        <p:nvSpPr>
          <p:cNvPr id="7" name="Text Placeholder 21">
            <a:extLst>
              <a:ext uri="{FF2B5EF4-FFF2-40B4-BE49-F238E27FC236}">
                <a16:creationId xmlns:a16="http://schemas.microsoft.com/office/drawing/2014/main" id="{46444EE8-0FB8-4E40-ACB7-34933258AFC1}"/>
              </a:ext>
            </a:extLst>
          </p:cNvPr>
          <p:cNvSpPr txBox="1">
            <a:spLocks/>
          </p:cNvSpPr>
          <p:nvPr/>
        </p:nvSpPr>
        <p:spPr>
          <a:xfrm>
            <a:off x="7718323" y="3579495"/>
            <a:ext cx="3977648" cy="7316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b="0" i="0" kern="1200">
                <a:solidFill>
                  <a:schemeClr val="bg1"/>
                </a:solidFill>
                <a:latin typeface="Neutraface Text Book" charset="0"/>
                <a:ea typeface="Neutraface Text Book" charset="0"/>
                <a:cs typeface="Neutraface Text Book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Vital to the UK economy that the workforce is equipped with creative people</a:t>
            </a:r>
            <a:endParaRPr lang="en-US" sz="2000" dirty="0"/>
          </a:p>
        </p:txBody>
      </p:sp>
      <p:pic>
        <p:nvPicPr>
          <p:cNvPr id="8" name="Graphic 12" descr="Supply And Demand with solid fill">
            <a:extLst>
              <a:ext uri="{FF2B5EF4-FFF2-40B4-BE49-F238E27FC236}">
                <a16:creationId xmlns:a16="http://schemas.microsoft.com/office/drawing/2014/main" id="{4460776B-D57D-4FBA-AB55-2879DBBA30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838200" y="2405182"/>
            <a:ext cx="885235" cy="885235"/>
          </a:xfrm>
          <a:prstGeom prst="ellipse">
            <a:avLst/>
          </a:prstGeom>
        </p:spPr>
      </p:pic>
      <p:pic>
        <p:nvPicPr>
          <p:cNvPr id="9" name="Graphic 13" descr="Programmer female outline">
            <a:extLst>
              <a:ext uri="{FF2B5EF4-FFF2-40B4-BE49-F238E27FC236}">
                <a16:creationId xmlns:a16="http://schemas.microsoft.com/office/drawing/2014/main" id="{AD9B6C29-5675-408E-A49C-F57FF701F03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838200" y="3694541"/>
            <a:ext cx="885235" cy="885235"/>
          </a:xfrm>
          <a:prstGeom prst="ellipse">
            <a:avLst/>
          </a:prstGeom>
        </p:spPr>
      </p:pic>
      <p:pic>
        <p:nvPicPr>
          <p:cNvPr id="10" name="Graphic 14" descr="Key with solid fill">
            <a:extLst>
              <a:ext uri="{FF2B5EF4-FFF2-40B4-BE49-F238E27FC236}">
                <a16:creationId xmlns:a16="http://schemas.microsoft.com/office/drawing/2014/main" id="{DFB213F7-F53A-43A5-870B-ABF2048C66A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t="90" b="90"/>
          <a:stretch/>
        </p:blipFill>
        <p:spPr>
          <a:xfrm>
            <a:off x="6749917" y="2213365"/>
            <a:ext cx="885235" cy="885235"/>
          </a:xfrm>
          <a:prstGeom prst="ellipse">
            <a:avLst/>
          </a:prstGeom>
        </p:spPr>
      </p:pic>
      <p:pic>
        <p:nvPicPr>
          <p:cNvPr id="11" name="Graphic 16" descr="Money outline">
            <a:extLst>
              <a:ext uri="{FF2B5EF4-FFF2-40B4-BE49-F238E27FC236}">
                <a16:creationId xmlns:a16="http://schemas.microsoft.com/office/drawing/2014/main" id="{4CF1E67B-8F2E-48C9-A5B5-2C19FA4FFF2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 t="90" b="90"/>
          <a:stretch/>
        </p:blipFill>
        <p:spPr>
          <a:xfrm>
            <a:off x="6749917" y="3502724"/>
            <a:ext cx="885235" cy="885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4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8a78d4b1-0b50-4ce3-b90f-6779b9091e8f" xsi:nil="true"/>
    <Has_Teacher_Only_SectionGroup xmlns="8a78d4b1-0b50-4ce3-b90f-6779b9091e8f" xsi:nil="true"/>
    <FolderType xmlns="8a78d4b1-0b50-4ce3-b90f-6779b9091e8f" xsi:nil="true"/>
    <AppVersion xmlns="8a78d4b1-0b50-4ce3-b90f-6779b9091e8f" xsi:nil="true"/>
    <CultureName xmlns="8a78d4b1-0b50-4ce3-b90f-6779b9091e8f" xsi:nil="true"/>
    <Is_Collaboration_Space_Locked xmlns="8a78d4b1-0b50-4ce3-b90f-6779b9091e8f" xsi:nil="true"/>
    <Owner xmlns="8a78d4b1-0b50-4ce3-b90f-6779b9091e8f">
      <UserInfo>
        <DisplayName/>
        <AccountId xsi:nil="true"/>
        <AccountType/>
      </UserInfo>
    </Owner>
    <Invited_Teachers xmlns="8a78d4b1-0b50-4ce3-b90f-6779b9091e8f" xsi:nil="true"/>
    <DefaultSectionNames xmlns="8a78d4b1-0b50-4ce3-b90f-6779b9091e8f" xsi:nil="true"/>
    <NotebookType xmlns="8a78d4b1-0b50-4ce3-b90f-6779b9091e8f" xsi:nil="true"/>
    <Teachers xmlns="8a78d4b1-0b50-4ce3-b90f-6779b9091e8f">
      <UserInfo>
        <DisplayName/>
        <AccountId xsi:nil="true"/>
        <AccountType/>
      </UserInfo>
    </Teachers>
    <Students xmlns="8a78d4b1-0b50-4ce3-b90f-6779b9091e8f">
      <UserInfo>
        <DisplayName/>
        <AccountId xsi:nil="true"/>
        <AccountType/>
      </UserInfo>
    </Students>
    <Student_Groups xmlns="8a78d4b1-0b50-4ce3-b90f-6779b9091e8f">
      <UserInfo>
        <DisplayName/>
        <AccountId xsi:nil="true"/>
        <AccountType/>
      </UserInfo>
    </Student_Groups>
    <TeamsChannelId xmlns="8a78d4b1-0b50-4ce3-b90f-6779b9091e8f" xsi:nil="true"/>
    <Self_Registration_Enabled xmlns="8a78d4b1-0b50-4ce3-b90f-6779b9091e8f" xsi:nil="true"/>
    <Math_Settings xmlns="8a78d4b1-0b50-4ce3-b90f-6779b9091e8f" xsi:nil="true"/>
    <Invited_Students xmlns="8a78d4b1-0b50-4ce3-b90f-6779b9091e8f" xsi:nil="true"/>
    <IsNotebookLocked xmlns="8a78d4b1-0b50-4ce3-b90f-6779b9091e8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A3D82BE93EFA448D188FEBA3C90F2A" ma:contentTypeVersion="32" ma:contentTypeDescription="Create a new document." ma:contentTypeScope="" ma:versionID="1c0fc38990ca1b0eb548a4c62a309ee9">
  <xsd:schema xmlns:xsd="http://www.w3.org/2001/XMLSchema" xmlns:xs="http://www.w3.org/2001/XMLSchema" xmlns:p="http://schemas.microsoft.com/office/2006/metadata/properties" xmlns:ns3="8a78d4b1-0b50-4ce3-b90f-6779b9091e8f" xmlns:ns4="892cc800-97e8-4dea-b88c-07f92ad43f4a" targetNamespace="http://schemas.microsoft.com/office/2006/metadata/properties" ma:root="true" ma:fieldsID="9a5593a7d55a03f49bc73e01c198b853" ns3:_="" ns4:_="">
    <xsd:import namespace="8a78d4b1-0b50-4ce3-b90f-6779b9091e8f"/>
    <xsd:import namespace="892cc800-97e8-4dea-b88c-07f92ad43f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TeamsChannelId" minOccurs="0"/>
                <xsd:element ref="ns3:IsNotebookLocked" minOccurs="0"/>
                <xsd:element ref="ns3:Math_Setting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78d4b1-0b50-4ce3-b90f-6779b9091e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Owner" ma:index="12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3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4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chers" ma:index="17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8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9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0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1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2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TeamsChannelId" ma:index="28" nillable="true" ma:displayName="Teams Channel Id" ma:internalName="TeamsChannelId">
      <xsd:simpleType>
        <xsd:restriction base="dms:Text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Math_Settings" ma:index="30" nillable="true" ma:displayName="Math Settings" ma:internalName="Math_Settings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6" nillable="true" ma:displayName="Location" ma:internalName="MediaServiceLocation" ma:readOnly="true">
      <xsd:simpleType>
        <xsd:restriction base="dms:Text"/>
      </xsd:simpleType>
    </xsd:element>
    <xsd:element name="MediaServiceAutoKeyPoints" ma:index="3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cc800-97e8-4dea-b88c-07f92ad43f4a" elementFormDefault="qualified">
    <xsd:import namespace="http://schemas.microsoft.com/office/2006/documentManagement/types"/>
    <xsd:import namespace="http://schemas.microsoft.com/office/infopath/2007/PartnerControls"/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E70EAA-0935-423A-BEAA-1420D52F232B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892cc800-97e8-4dea-b88c-07f92ad43f4a"/>
    <ds:schemaRef ds:uri="8a78d4b1-0b50-4ce3-b90f-6779b9091e8f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7E6156E-1527-4E1A-B105-42D6E8860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6806A7-9E05-4195-A4E2-6996A8FAD9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78d4b1-0b50-4ce3-b90f-6779b9091e8f"/>
    <ds:schemaRef ds:uri="892cc800-97e8-4dea-b88c-07f92ad43f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491</Words>
  <Application>Microsoft Office PowerPoint</Application>
  <PresentationFormat>Widescreen</PresentationFormat>
  <Paragraphs>39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Neutraface Text Bold</vt:lpstr>
      <vt:lpstr>Neutraface Text Book</vt:lpstr>
      <vt:lpstr>Office Theme</vt:lpstr>
      <vt:lpstr>CAMBRIDGE NATIONAL IN CREATIVE IMEDIA</vt:lpstr>
      <vt:lpstr>What is Creative iMedia?</vt:lpstr>
      <vt:lpstr>Course Overview</vt:lpstr>
      <vt:lpstr>Assessment</vt:lpstr>
      <vt:lpstr>Unit R093: Creative iMedia in the media industry</vt:lpstr>
      <vt:lpstr>Unit R094: Creative iMedia in the media industry</vt:lpstr>
      <vt:lpstr>Unit R097: Creative iMedia in the media industry</vt:lpstr>
      <vt:lpstr>Why should you study Creative iMedia?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Brook, JM</dc:creator>
  <cp:lastModifiedBy>Brook, JM (Staff)</cp:lastModifiedBy>
  <cp:revision>34</cp:revision>
  <dcterms:created xsi:type="dcterms:W3CDTF">2016-09-01T20:17:50Z</dcterms:created>
  <dcterms:modified xsi:type="dcterms:W3CDTF">2022-02-08T15:09:59Z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0x01010031A3D82BE93EFA448D188FEBA3C90F2A</vt:lpwstr>
  </property>
</Properties>
</file>