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65" r:id="rId6"/>
    <p:sldId id="276" r:id="rId7"/>
    <p:sldId id="296" r:id="rId8"/>
    <p:sldId id="294" r:id="rId9"/>
    <p:sldId id="291" r:id="rId10"/>
    <p:sldId id="289" r:id="rId11"/>
    <p:sldId id="260" r:id="rId12"/>
    <p:sldId id="268" r:id="rId13"/>
    <p:sldId id="287" r:id="rId14"/>
    <p:sldId id="284" r:id="rId15"/>
    <p:sldId id="28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AC0"/>
    <a:srgbClr val="E06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74"/>
  </p:normalViewPr>
  <p:slideViewPr>
    <p:cSldViewPr snapToGrid="0" snapToObjects="1">
      <p:cViewPr varScale="1">
        <p:scale>
          <a:sx n="68" d="100"/>
          <a:sy n="68" d="100"/>
        </p:scale>
        <p:origin x="756" y="60"/>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9B4DF-162A-894B-A794-BBBFFD8FB3BF}"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CE6F7-B4E6-8D4B-9C11-A05E87EC30E4}" type="slidenum">
              <a:rPr lang="en-US" smtClean="0"/>
              <a:t>‹#›</a:t>
            </a:fld>
            <a:endParaRPr lang="en-US"/>
          </a:p>
        </p:txBody>
      </p:sp>
    </p:spTree>
    <p:extLst>
      <p:ext uri="{BB962C8B-B14F-4D97-AF65-F5344CB8AC3E}">
        <p14:creationId xmlns:p14="http://schemas.microsoft.com/office/powerpoint/2010/main" val="173858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7953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6750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1107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2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7"/>
            <a:ext cx="5181600" cy="379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7"/>
            <a:ext cx="5181600" cy="379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5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20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8A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47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019832"/>
            <a:ext cx="12192000" cy="838168"/>
          </a:xfrm>
          <a:prstGeom prst="rect">
            <a:avLst/>
          </a:prstGeom>
          <a:solidFill>
            <a:srgbClr val="E06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2517" y="6137322"/>
            <a:ext cx="546785" cy="564816"/>
          </a:xfrm>
          <a:prstGeom prst="rect">
            <a:avLst/>
          </a:prstGeom>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800" y="6174558"/>
            <a:ext cx="3123512" cy="528719"/>
          </a:xfrm>
          <a:prstGeom prst="rect">
            <a:avLst/>
          </a:prstGeom>
        </p:spPr>
      </p:pic>
    </p:spTree>
    <p:extLst>
      <p:ext uri="{BB962C8B-B14F-4D97-AF65-F5344CB8AC3E}">
        <p14:creationId xmlns:p14="http://schemas.microsoft.com/office/powerpoint/2010/main" val="193525123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5" r:id="rId4"/>
  </p:sldLayoutIdLst>
  <p:txStyles>
    <p:title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bg1"/>
          </a:solidFill>
          <a:latin typeface="Neutraface Text Book" charset="0"/>
          <a:ea typeface="Neutraface Text Book" charset="0"/>
          <a:cs typeface="Neutraface Text Book" charset="0"/>
        </a:defRPr>
      </a:lvl1pPr>
      <a:lvl2pPr marL="685783" indent="-228594" algn="l" defTabSz="914377" rtl="0" eaLnBrk="1" latinLnBrk="0" hangingPunct="1">
        <a:lnSpc>
          <a:spcPct val="90000"/>
        </a:lnSpc>
        <a:spcBef>
          <a:spcPts val="500"/>
        </a:spcBef>
        <a:buFont typeface="Arial"/>
        <a:buChar char="•"/>
        <a:defRPr sz="2400" b="0" i="0" kern="1200">
          <a:solidFill>
            <a:schemeClr val="bg1"/>
          </a:solidFill>
          <a:latin typeface="Neutraface Text Book" charset="0"/>
          <a:ea typeface="Neutraface Text Book" charset="0"/>
          <a:cs typeface="Neutraface Text Book" charset="0"/>
        </a:defRPr>
      </a:lvl2pPr>
      <a:lvl3pPr marL="1142971" indent="-228594" algn="l" defTabSz="914377" rtl="0" eaLnBrk="1" latinLnBrk="0" hangingPunct="1">
        <a:lnSpc>
          <a:spcPct val="90000"/>
        </a:lnSpc>
        <a:spcBef>
          <a:spcPts val="500"/>
        </a:spcBef>
        <a:buFont typeface="Arial"/>
        <a:buChar char="•"/>
        <a:defRPr sz="2000" b="0" i="0" kern="1200">
          <a:solidFill>
            <a:schemeClr val="bg1"/>
          </a:solidFill>
          <a:latin typeface="Neutraface Text Book" charset="0"/>
          <a:ea typeface="Neutraface Text Book" charset="0"/>
          <a:cs typeface="Neutraface Text Book" charset="0"/>
        </a:defRPr>
      </a:lvl3pPr>
      <a:lvl4pPr marL="1600160" indent="-228594" algn="l" defTabSz="914377" rtl="0" eaLnBrk="1" latinLnBrk="0" hangingPunct="1">
        <a:lnSpc>
          <a:spcPct val="90000"/>
        </a:lnSpc>
        <a:spcBef>
          <a:spcPts val="500"/>
        </a:spcBef>
        <a:buFont typeface="Arial"/>
        <a:buChar char="•"/>
        <a:defRPr sz="1800" b="0" i="0" kern="1200">
          <a:solidFill>
            <a:schemeClr val="bg1"/>
          </a:solidFill>
          <a:latin typeface="Neutraface Text Book" charset="0"/>
          <a:ea typeface="Neutraface Text Book" charset="0"/>
          <a:cs typeface="Neutraface Text Book" charset="0"/>
        </a:defRPr>
      </a:lvl4pPr>
      <a:lvl5pPr marL="2057349" indent="-228594" algn="l" defTabSz="914377" rtl="0" eaLnBrk="1" latinLnBrk="0" hangingPunct="1">
        <a:lnSpc>
          <a:spcPct val="90000"/>
        </a:lnSpc>
        <a:spcBef>
          <a:spcPts val="500"/>
        </a:spcBef>
        <a:buFont typeface="Arial"/>
        <a:buChar char="•"/>
        <a:defRPr sz="1800" b="0" i="0" kern="1200">
          <a:solidFill>
            <a:schemeClr val="bg1"/>
          </a:solidFill>
          <a:latin typeface="Neutraface Text Book" charset="0"/>
          <a:ea typeface="Neutraface Text Book" charset="0"/>
          <a:cs typeface="Neutraface Text Book"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8A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68" y="324657"/>
            <a:ext cx="12192000" cy="2852737"/>
          </a:xfrm>
        </p:spPr>
        <p:txBody>
          <a:bodyPr>
            <a:noAutofit/>
          </a:bodyPr>
          <a:lstStyle/>
          <a:p>
            <a:pPr algn="ctr"/>
            <a:r>
              <a:rPr lang="en-US" sz="6600" dirty="0"/>
              <a:t>Level 1 / 2 </a:t>
            </a:r>
            <a:br>
              <a:rPr lang="en-US" sz="6600" dirty="0"/>
            </a:br>
            <a:r>
              <a:rPr lang="en-US" sz="6600" dirty="0"/>
              <a:t>Health and Social</a:t>
            </a:r>
          </a:p>
        </p:txBody>
      </p:sp>
      <p:sp>
        <p:nvSpPr>
          <p:cNvPr id="3" name="Content Placeholder 2">
            <a:extLst>
              <a:ext uri="{FF2B5EF4-FFF2-40B4-BE49-F238E27FC236}">
                <a16:creationId xmlns:a16="http://schemas.microsoft.com/office/drawing/2014/main" id="{C95EC926-F3CF-45DA-AE99-3149E615F75E}"/>
              </a:ext>
            </a:extLst>
          </p:cNvPr>
          <p:cNvSpPr txBox="1">
            <a:spLocks/>
          </p:cNvSpPr>
          <p:nvPr/>
        </p:nvSpPr>
        <p:spPr>
          <a:xfrm>
            <a:off x="-651741" y="5367621"/>
            <a:ext cx="12206068" cy="716406"/>
          </a:xfrm>
          <a:prstGeom prst="rect">
            <a:avLst/>
          </a:prstGeom>
        </p:spPr>
        <p:txBody>
          <a:bodyPr vert="horz" lIns="91440" tIns="45720" rIns="91440" bIns="45720" rtlCol="0" anchor="t">
            <a:normAutofit lnSpcReduction="10000"/>
          </a:bodyPr>
          <a:lstStyle>
            <a:lvl1pPr marL="0" indent="0" algn="l" defTabSz="914377" rtl="0" eaLnBrk="1" latinLnBrk="0" hangingPunct="1">
              <a:lnSpc>
                <a:spcPct val="90000"/>
              </a:lnSpc>
              <a:spcBef>
                <a:spcPts val="1000"/>
              </a:spcBef>
              <a:buFont typeface="Arial"/>
              <a:buNone/>
              <a:defRPr sz="2400" b="0" i="0" kern="1200">
                <a:solidFill>
                  <a:schemeClr val="tx1">
                    <a:tint val="75000"/>
                  </a:schemeClr>
                </a:solidFill>
                <a:latin typeface="Neutraface Text Book" charset="0"/>
                <a:ea typeface="Neutraface Text Book" charset="0"/>
                <a:cs typeface="Neutraface Text Book" charset="0"/>
              </a:defRPr>
            </a:lvl1pPr>
            <a:lvl2pPr marL="457189" indent="0" algn="l" defTabSz="914377" rtl="0" eaLnBrk="1" latinLnBrk="0" hangingPunct="1">
              <a:lnSpc>
                <a:spcPct val="90000"/>
              </a:lnSpc>
              <a:spcBef>
                <a:spcPts val="500"/>
              </a:spcBef>
              <a:buFont typeface="Arial"/>
              <a:buNone/>
              <a:defRPr sz="2000" b="0" i="0" kern="1200">
                <a:solidFill>
                  <a:schemeClr val="tx1">
                    <a:tint val="75000"/>
                  </a:schemeClr>
                </a:solidFill>
                <a:latin typeface="Neutraface Text Book" charset="0"/>
                <a:ea typeface="Neutraface Text Book" charset="0"/>
                <a:cs typeface="Neutraface Text Book" charset="0"/>
              </a:defRPr>
            </a:lvl2pPr>
            <a:lvl3pPr marL="914377" indent="0" algn="l" defTabSz="914377" rtl="0" eaLnBrk="1" latinLnBrk="0" hangingPunct="1">
              <a:lnSpc>
                <a:spcPct val="90000"/>
              </a:lnSpc>
              <a:spcBef>
                <a:spcPts val="500"/>
              </a:spcBef>
              <a:buFont typeface="Arial"/>
              <a:buNone/>
              <a:defRPr sz="1800" b="0" i="0" kern="1200">
                <a:solidFill>
                  <a:schemeClr val="tx1">
                    <a:tint val="75000"/>
                  </a:schemeClr>
                </a:solidFill>
                <a:latin typeface="Neutraface Text Book" charset="0"/>
                <a:ea typeface="Neutraface Text Book" charset="0"/>
                <a:cs typeface="Neutraface Text Book" charset="0"/>
              </a:defRPr>
            </a:lvl3pPr>
            <a:lvl4pPr marL="1371566" indent="0" algn="l" defTabSz="914377" rtl="0" eaLnBrk="1" latinLnBrk="0" hangingPunct="1">
              <a:lnSpc>
                <a:spcPct val="90000"/>
              </a:lnSpc>
              <a:spcBef>
                <a:spcPts val="500"/>
              </a:spcBef>
              <a:buFont typeface="Arial"/>
              <a:buNone/>
              <a:defRPr sz="1600" b="0" i="0" kern="1200">
                <a:solidFill>
                  <a:schemeClr val="tx1">
                    <a:tint val="75000"/>
                  </a:schemeClr>
                </a:solidFill>
                <a:latin typeface="Neutraface Text Book" charset="0"/>
                <a:ea typeface="Neutraface Text Book" charset="0"/>
                <a:cs typeface="Neutraface Text Book" charset="0"/>
              </a:defRPr>
            </a:lvl4pPr>
            <a:lvl5pPr marL="1828754" indent="0" algn="l" defTabSz="914377" rtl="0" eaLnBrk="1" latinLnBrk="0" hangingPunct="1">
              <a:lnSpc>
                <a:spcPct val="90000"/>
              </a:lnSpc>
              <a:spcBef>
                <a:spcPts val="500"/>
              </a:spcBef>
              <a:buFont typeface="Arial"/>
              <a:buNone/>
              <a:defRPr sz="1600" b="0" i="0" kern="1200">
                <a:solidFill>
                  <a:schemeClr val="tx1">
                    <a:tint val="75000"/>
                  </a:schemeClr>
                </a:solidFill>
                <a:latin typeface="Neutraface Text Book" charset="0"/>
                <a:ea typeface="Neutraface Text Book" charset="0"/>
                <a:cs typeface="Neutraface Text Book" charset="0"/>
              </a:defRPr>
            </a:lvl5pPr>
            <a:lvl6pPr marL="2285943"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en-US" dirty="0">
                <a:solidFill>
                  <a:schemeClr val="bg1"/>
                </a:solidFill>
                <a:latin typeface="Neutraface Text Book"/>
              </a:rPr>
              <a:t>	KEY TEACHER: Mrs Mugridge				HEAD OF DEPT: </a:t>
            </a:r>
            <a:r>
              <a:rPr lang="en-US" dirty="0" err="1">
                <a:solidFill>
                  <a:schemeClr val="bg1"/>
                </a:solidFill>
                <a:latin typeface="Neutraface Text Book"/>
              </a:rPr>
              <a:t>MrsDerwent</a:t>
            </a:r>
            <a:r>
              <a:rPr lang="en-US" dirty="0">
                <a:solidFill>
                  <a:schemeClr val="bg1"/>
                </a:solidFill>
                <a:latin typeface="Neutraface Text Book"/>
              </a:rPr>
              <a:t> 				</a:t>
            </a:r>
            <a:endParaRPr lang="en-US" dirty="0">
              <a:solidFill>
                <a:schemeClr val="bg1"/>
              </a:solidFill>
            </a:endParaRPr>
          </a:p>
        </p:txBody>
      </p:sp>
      <p:pic>
        <p:nvPicPr>
          <p:cNvPr id="10" name="Picture 9">
            <a:extLst>
              <a:ext uri="{FF2B5EF4-FFF2-40B4-BE49-F238E27FC236}">
                <a16:creationId xmlns:a16="http://schemas.microsoft.com/office/drawing/2014/main" id="{12A57BC0-8BED-4419-A0E6-7209296111BE}"/>
              </a:ext>
            </a:extLst>
          </p:cNvPr>
          <p:cNvPicPr>
            <a:picLocks noChangeAspect="1"/>
          </p:cNvPicPr>
          <p:nvPr/>
        </p:nvPicPr>
        <p:blipFill>
          <a:blip r:embed="rId2"/>
          <a:stretch>
            <a:fillRect/>
          </a:stretch>
        </p:blipFill>
        <p:spPr>
          <a:xfrm>
            <a:off x="194236" y="172623"/>
            <a:ext cx="2181225" cy="2095500"/>
          </a:xfrm>
          <a:prstGeom prst="rect">
            <a:avLst/>
          </a:prstGeom>
        </p:spPr>
      </p:pic>
      <p:pic>
        <p:nvPicPr>
          <p:cNvPr id="11" name="Picture 10">
            <a:extLst>
              <a:ext uri="{FF2B5EF4-FFF2-40B4-BE49-F238E27FC236}">
                <a16:creationId xmlns:a16="http://schemas.microsoft.com/office/drawing/2014/main" id="{6B6615A0-4483-455F-A161-A0BBFC484FA1}"/>
              </a:ext>
            </a:extLst>
          </p:cNvPr>
          <p:cNvPicPr>
            <a:picLocks noChangeAspect="1"/>
          </p:cNvPicPr>
          <p:nvPr/>
        </p:nvPicPr>
        <p:blipFill>
          <a:blip r:embed="rId3"/>
          <a:stretch>
            <a:fillRect/>
          </a:stretch>
        </p:blipFill>
        <p:spPr>
          <a:xfrm>
            <a:off x="8759264" y="172623"/>
            <a:ext cx="3238500" cy="1409700"/>
          </a:xfrm>
          <a:prstGeom prst="rect">
            <a:avLst/>
          </a:prstGeom>
        </p:spPr>
      </p:pic>
      <p:pic>
        <p:nvPicPr>
          <p:cNvPr id="1026" name="Picture 4" descr="Health and social care | University of Gloucestershire">
            <a:extLst>
              <a:ext uri="{FF2B5EF4-FFF2-40B4-BE49-F238E27FC236}">
                <a16:creationId xmlns:a16="http://schemas.microsoft.com/office/drawing/2014/main" id="{71E6A5A0-5FB3-4BC8-9E62-8A9C6F8FB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95" y="3257989"/>
            <a:ext cx="33147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Health &amp; Social Care Training Courses - Health &amp; Social Care Training  Providers - UK Accredited">
            <a:extLst>
              <a:ext uri="{FF2B5EF4-FFF2-40B4-BE49-F238E27FC236}">
                <a16:creationId xmlns:a16="http://schemas.microsoft.com/office/drawing/2014/main" id="{BBB816A0-F8E4-4A55-BEDA-26DBA8E66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2" y="32579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 descr="Role of Health and Social Care Workers - The Training Hub">
            <a:extLst>
              <a:ext uri="{FF2B5EF4-FFF2-40B4-BE49-F238E27FC236}">
                <a16:creationId xmlns:a16="http://schemas.microsoft.com/office/drawing/2014/main" id="{2230E3A9-F4E9-4A17-B1F2-865845265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1458" y="3257989"/>
            <a:ext cx="28575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pPr algn="ctr"/>
            <a:r>
              <a:rPr lang="en-GB" sz="3200" dirty="0"/>
              <a:t>WHAT SKILLS YOU WILL DEVELOP AND WHERE THOSE SKILLS MIGHT TAKE YOU - Student Testimonials</a:t>
            </a:r>
          </a:p>
        </p:txBody>
      </p:sp>
      <p:pic>
        <p:nvPicPr>
          <p:cNvPr id="3" name="Picture 2">
            <a:extLst>
              <a:ext uri="{FF2B5EF4-FFF2-40B4-BE49-F238E27FC236}">
                <a16:creationId xmlns:a16="http://schemas.microsoft.com/office/drawing/2014/main" id="{7D7A4A5B-77F8-4019-A9CB-14F621F3DC06}"/>
              </a:ext>
            </a:extLst>
          </p:cNvPr>
          <p:cNvPicPr>
            <a:picLocks noChangeAspect="1"/>
          </p:cNvPicPr>
          <p:nvPr/>
        </p:nvPicPr>
        <p:blipFill>
          <a:blip r:embed="rId2"/>
          <a:stretch>
            <a:fillRect/>
          </a:stretch>
        </p:blipFill>
        <p:spPr>
          <a:xfrm>
            <a:off x="6836059" y="2977501"/>
            <a:ext cx="5355941" cy="3015395"/>
          </a:xfrm>
          <a:prstGeom prst="rect">
            <a:avLst/>
          </a:prstGeom>
        </p:spPr>
      </p:pic>
      <p:sp>
        <p:nvSpPr>
          <p:cNvPr id="2" name="Rectangle 1">
            <a:extLst>
              <a:ext uri="{FF2B5EF4-FFF2-40B4-BE49-F238E27FC236}">
                <a16:creationId xmlns:a16="http://schemas.microsoft.com/office/drawing/2014/main" id="{766D97D8-705B-456C-81AD-C7445E123980}"/>
              </a:ext>
            </a:extLst>
          </p:cNvPr>
          <p:cNvSpPr/>
          <p:nvPr/>
        </p:nvSpPr>
        <p:spPr>
          <a:xfrm>
            <a:off x="403274" y="1738087"/>
            <a:ext cx="6096000" cy="3785652"/>
          </a:xfrm>
          <a:prstGeom prst="rect">
            <a:avLst/>
          </a:prstGeom>
        </p:spPr>
        <p:txBody>
          <a:bodyPr>
            <a:spAutoFit/>
          </a:bodyPr>
          <a:lstStyle/>
          <a:p>
            <a:pPr>
              <a:spcAft>
                <a:spcPts val="0"/>
              </a:spcAft>
            </a:pPr>
            <a:r>
              <a:rPr lang="en-GB" sz="2400" dirty="0">
                <a:solidFill>
                  <a:schemeClr val="bg1"/>
                </a:solidFill>
                <a:latin typeface="Calibri" panose="020F0502020204030204" pitchFamily="34" charset="0"/>
                <a:ea typeface="Calibri" panose="020F0502020204030204" pitchFamily="34" charset="0"/>
              </a:rPr>
              <a:t>“Health and Social Care is a great subject to take if you are willing to put in the time and energy to get a good grade, it is interesting to learn about everything on the course and I really enjoyed the lessons, even when I got stressed or didn’t understand Mrs Mugridge was able to help and guide me through it. I would recommend you take it because I enjoyed it so much I’m taking Health and Social as an A-Level.”</a:t>
            </a:r>
          </a:p>
        </p:txBody>
      </p:sp>
    </p:spTree>
    <p:extLst>
      <p:ext uri="{BB962C8B-B14F-4D97-AF65-F5344CB8AC3E}">
        <p14:creationId xmlns:p14="http://schemas.microsoft.com/office/powerpoint/2010/main" val="175538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12192001" cy="1325563"/>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SKILLS YOU WILL DEVELOP AND WHERE THOSE SKILLS MIGHT TAKE YOU - Life after Level 1 / 2 Health and Social Care</a:t>
            </a:r>
          </a:p>
        </p:txBody>
      </p:sp>
      <p:sp>
        <p:nvSpPr>
          <p:cNvPr id="7" name="Rectangle 6"/>
          <p:cNvSpPr/>
          <p:nvPr/>
        </p:nvSpPr>
        <p:spPr>
          <a:xfrm>
            <a:off x="-1" y="1377714"/>
            <a:ext cx="9748911"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3200" dirty="0">
                <a:solidFill>
                  <a:schemeClr val="bg1"/>
                </a:solidFill>
                <a:latin typeface="Neutraface Text Book" panose="02000600030000020004" pitchFamily="50" charset="0"/>
              </a:rPr>
              <a:t>6</a:t>
            </a:r>
            <a:r>
              <a:rPr lang="en-GB" sz="3200" baseline="30000" dirty="0">
                <a:solidFill>
                  <a:schemeClr val="bg1"/>
                </a:solidFill>
                <a:latin typeface="Neutraface Text Book" panose="02000600030000020004" pitchFamily="50" charset="0"/>
              </a:rPr>
              <a:t>th</a:t>
            </a:r>
            <a:r>
              <a:rPr lang="en-GB" sz="3200" dirty="0">
                <a:solidFill>
                  <a:schemeClr val="bg1"/>
                </a:solidFill>
                <a:latin typeface="Neutraface Text Book" panose="02000600030000020004" pitchFamily="50" charset="0"/>
              </a:rPr>
              <a:t> form at DSHS – Health and Social Care</a:t>
            </a:r>
          </a:p>
          <a:p>
            <a:pPr marL="285750" indent="-285750">
              <a:buFont typeface="Arial" panose="020B0604020202020204" pitchFamily="34" charset="0"/>
              <a:buChar char="•"/>
            </a:pPr>
            <a:r>
              <a:rPr lang="en-GB" sz="3200" dirty="0">
                <a:solidFill>
                  <a:schemeClr val="bg1"/>
                </a:solidFill>
                <a:latin typeface="Neutraface Text Book" panose="02000600030000020004" pitchFamily="50" charset="0"/>
              </a:rPr>
              <a:t>College</a:t>
            </a:r>
          </a:p>
          <a:p>
            <a:pPr marL="285750" indent="-285750">
              <a:buFont typeface="Arial" panose="020B0604020202020204" pitchFamily="34" charset="0"/>
              <a:buChar char="•"/>
            </a:pPr>
            <a:r>
              <a:rPr lang="en-GB" sz="3200" dirty="0">
                <a:solidFill>
                  <a:schemeClr val="bg1"/>
                </a:solidFill>
                <a:latin typeface="Neutraface Text Book" panose="02000600030000020004" pitchFamily="50" charset="0"/>
              </a:rPr>
              <a:t>Apprenticeships</a:t>
            </a:r>
          </a:p>
          <a:p>
            <a:pPr marL="285750" indent="-285750">
              <a:buFont typeface="Arial" panose="020B0604020202020204" pitchFamily="34" charset="0"/>
              <a:buChar char="•"/>
            </a:pPr>
            <a:r>
              <a:rPr lang="en-GB" sz="3200" dirty="0">
                <a:solidFill>
                  <a:schemeClr val="bg1"/>
                </a:solidFill>
                <a:latin typeface="Neutraface Text Book" panose="02000600030000020004" pitchFamily="50" charset="0"/>
              </a:rPr>
              <a:t>University</a:t>
            </a:r>
          </a:p>
          <a:p>
            <a:pPr marL="285750" indent="-285750">
              <a:buFont typeface="Arial" panose="020B0604020202020204" pitchFamily="34" charset="0"/>
              <a:buChar char="•"/>
            </a:pPr>
            <a:r>
              <a:rPr lang="en-GB" sz="3200" dirty="0">
                <a:solidFill>
                  <a:schemeClr val="bg1"/>
                </a:solidFill>
                <a:latin typeface="Neutraface Text Book" panose="02000600030000020004" pitchFamily="50" charset="0"/>
              </a:rPr>
              <a:t>Abundance of career opportunities</a:t>
            </a:r>
          </a:p>
        </p:txBody>
      </p:sp>
      <p:pic>
        <p:nvPicPr>
          <p:cNvPr id="3" name="Picture 2">
            <a:extLst>
              <a:ext uri="{FF2B5EF4-FFF2-40B4-BE49-F238E27FC236}">
                <a16:creationId xmlns:a16="http://schemas.microsoft.com/office/drawing/2014/main" id="{F73CE255-95F3-4754-A41A-B88790120B77}"/>
              </a:ext>
            </a:extLst>
          </p:cNvPr>
          <p:cNvPicPr>
            <a:picLocks noChangeAspect="1"/>
          </p:cNvPicPr>
          <p:nvPr/>
        </p:nvPicPr>
        <p:blipFill>
          <a:blip r:embed="rId2"/>
          <a:stretch>
            <a:fillRect/>
          </a:stretch>
        </p:blipFill>
        <p:spPr>
          <a:xfrm>
            <a:off x="7224346" y="2703277"/>
            <a:ext cx="4967654" cy="3311769"/>
          </a:xfrm>
          <a:prstGeom prst="rect">
            <a:avLst/>
          </a:prstGeom>
        </p:spPr>
      </p:pic>
    </p:spTree>
    <p:extLst>
      <p:ext uri="{BB962C8B-B14F-4D97-AF65-F5344CB8AC3E}">
        <p14:creationId xmlns:p14="http://schemas.microsoft.com/office/powerpoint/2010/main" val="27663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SKILLS YOU WILL DEVELOP AND WHERE THOSE SKILLS MIGHT TAKE YOU - Potential careers</a:t>
            </a:r>
          </a:p>
        </p:txBody>
      </p:sp>
      <p:sp>
        <p:nvSpPr>
          <p:cNvPr id="8" name="Rectangle 7"/>
          <p:cNvSpPr/>
          <p:nvPr/>
        </p:nvSpPr>
        <p:spPr>
          <a:xfrm>
            <a:off x="0" y="1377714"/>
            <a:ext cx="5275386"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b="1" dirty="0">
                <a:solidFill>
                  <a:schemeClr val="bg1"/>
                </a:solidFill>
                <a:latin typeface="Neutraface Text Book" panose="02000600030000020004" pitchFamily="50" charset="0"/>
              </a:rPr>
              <a:t>What jobs will this help us get in the future?</a:t>
            </a:r>
          </a:p>
          <a:p>
            <a:pPr lvl="0">
              <a:defRPr/>
            </a:pPr>
            <a:r>
              <a:rPr lang="en-GB" dirty="0">
                <a:solidFill>
                  <a:schemeClr val="bg1"/>
                </a:solidFill>
                <a:latin typeface="Neutraface Text Book" panose="02000600030000020004" pitchFamily="50" charset="0"/>
              </a:rPr>
              <a:t>You could look at it from a 'transferable skills' point of view. By doing a qualification in health and social care you are showing potential employers that you are creative, hard working, independent, motivated, practical, patient, can work well independently and as part of team. It shows you are not just good at writing answers on an exam paper. </a:t>
            </a:r>
          </a:p>
          <a:p>
            <a:pPr lvl="0">
              <a:defRPr/>
            </a:pPr>
            <a:endParaRPr lang="en-GB" dirty="0">
              <a:solidFill>
                <a:schemeClr val="bg1"/>
              </a:solidFill>
              <a:latin typeface="Neutraface Text Book" panose="02000600030000020004" pitchFamily="50" charset="0"/>
            </a:endParaRPr>
          </a:p>
          <a:p>
            <a:endParaRPr lang="en-GB" kern="1400" dirty="0">
              <a:solidFill>
                <a:schemeClr val="bg1"/>
              </a:solidFill>
              <a:latin typeface="Neutraface Text Book" panose="02000600030000020004" pitchFamily="50" charset="0"/>
            </a:endParaRPr>
          </a:p>
          <a:p>
            <a:r>
              <a:rPr lang="en-GB" b="1" dirty="0">
                <a:solidFill>
                  <a:schemeClr val="bg1"/>
                </a:solidFill>
                <a:latin typeface="Neutraface Text Book" panose="02000600030000020004" pitchFamily="50" charset="0"/>
              </a:rPr>
              <a:t>Potential Careers</a:t>
            </a:r>
          </a:p>
          <a:p>
            <a:pPr lvl="0">
              <a:defRPr/>
            </a:pPr>
            <a:r>
              <a:rPr lang="en-GB" dirty="0">
                <a:solidFill>
                  <a:schemeClr val="bg1"/>
                </a:solidFill>
                <a:latin typeface="Neutraface Text Book" panose="02000600030000020004" pitchFamily="50" charset="0"/>
              </a:rPr>
              <a:t>People will always need to be cared for, regardless of age. This qualification can also be great for people choosing a career in teaching, paediatrics, health and social care, nursing, midwifery to name a few</a:t>
            </a:r>
          </a:p>
        </p:txBody>
      </p:sp>
      <p:pic>
        <p:nvPicPr>
          <p:cNvPr id="2" name="Picture 1">
            <a:extLst>
              <a:ext uri="{FF2B5EF4-FFF2-40B4-BE49-F238E27FC236}">
                <a16:creationId xmlns:a16="http://schemas.microsoft.com/office/drawing/2014/main" id="{B745108B-446A-4131-B64D-4035B80018AB}"/>
              </a:ext>
            </a:extLst>
          </p:cNvPr>
          <p:cNvPicPr>
            <a:picLocks noChangeAspect="1"/>
          </p:cNvPicPr>
          <p:nvPr/>
        </p:nvPicPr>
        <p:blipFill>
          <a:blip r:embed="rId2"/>
          <a:stretch>
            <a:fillRect/>
          </a:stretch>
        </p:blipFill>
        <p:spPr>
          <a:xfrm>
            <a:off x="6330462" y="1299691"/>
            <a:ext cx="5884619" cy="4693205"/>
          </a:xfrm>
          <a:prstGeom prst="rect">
            <a:avLst/>
          </a:prstGeom>
        </p:spPr>
      </p:pic>
    </p:spTree>
    <p:extLst>
      <p:ext uri="{BB962C8B-B14F-4D97-AF65-F5344CB8AC3E}">
        <p14:creationId xmlns:p14="http://schemas.microsoft.com/office/powerpoint/2010/main" val="163891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73"/>
            <a:ext cx="12191999" cy="1635025"/>
          </a:xfrm>
        </p:spPr>
        <p:txBody>
          <a:bodyPr>
            <a:noAutofit/>
          </a:bodyPr>
          <a:lstStyle/>
          <a:p>
            <a:pPr algn="ctr"/>
            <a:r>
              <a:rPr lang="en-GB" sz="3200" dirty="0"/>
              <a:t>We look forward to welcoming you on our course. We are happy to answer any questions you may have</a:t>
            </a:r>
          </a:p>
        </p:txBody>
      </p:sp>
      <p:sp>
        <p:nvSpPr>
          <p:cNvPr id="3" name="Content Placeholder 2"/>
          <p:cNvSpPr>
            <a:spLocks noGrp="1"/>
          </p:cNvSpPr>
          <p:nvPr>
            <p:ph idx="1"/>
          </p:nvPr>
        </p:nvSpPr>
        <p:spPr>
          <a:xfrm>
            <a:off x="406400" y="5248275"/>
            <a:ext cx="12052300" cy="3219450"/>
          </a:xfrm>
        </p:spPr>
        <p:txBody>
          <a:bodyPr numCol="2">
            <a:normAutofit/>
          </a:bodyPr>
          <a:lstStyle/>
          <a:p>
            <a:pPr marL="0" indent="0">
              <a:buNone/>
            </a:pPr>
            <a:r>
              <a:rPr lang="en-GB" sz="1600" dirty="0"/>
              <a:t> </a:t>
            </a:r>
          </a:p>
          <a:p>
            <a:pPr marL="0" indent="0">
              <a:buNone/>
            </a:pPr>
            <a:endParaRPr lang="en-GB" sz="1800" dirty="0"/>
          </a:p>
          <a:p>
            <a:endParaRPr lang="en-GB" sz="1800" dirty="0"/>
          </a:p>
        </p:txBody>
      </p:sp>
      <p:graphicFrame>
        <p:nvGraphicFramePr>
          <p:cNvPr id="7" name="Table 6"/>
          <p:cNvGraphicFramePr>
            <a:graphicFrameLocks noGrp="1"/>
          </p:cNvGraphicFramePr>
          <p:nvPr>
            <p:extLst>
              <p:ext uri="{D42A27DB-BD31-4B8C-83A1-F6EECF244321}">
                <p14:modId xmlns:p14="http://schemas.microsoft.com/office/powerpoint/2010/main" val="1892693110"/>
              </p:ext>
            </p:extLst>
          </p:nvPr>
        </p:nvGraphicFramePr>
        <p:xfrm>
          <a:off x="191068" y="2114840"/>
          <a:ext cx="11861232" cy="1163320"/>
        </p:xfrm>
        <a:graphic>
          <a:graphicData uri="http://schemas.openxmlformats.org/drawingml/2006/table">
            <a:tbl>
              <a:tblPr firstRow="1" bandRow="1">
                <a:tableStyleId>{5C22544A-7EE6-4342-B048-85BDC9FD1C3A}</a:tableStyleId>
              </a:tblPr>
              <a:tblGrid>
                <a:gridCol w="5930616">
                  <a:extLst>
                    <a:ext uri="{9D8B030D-6E8A-4147-A177-3AD203B41FA5}">
                      <a16:colId xmlns:a16="http://schemas.microsoft.com/office/drawing/2014/main" val="4161145642"/>
                    </a:ext>
                  </a:extLst>
                </a:gridCol>
                <a:gridCol w="5930616">
                  <a:extLst>
                    <a:ext uri="{9D8B030D-6E8A-4147-A177-3AD203B41FA5}">
                      <a16:colId xmlns:a16="http://schemas.microsoft.com/office/drawing/2014/main" val="1983292030"/>
                    </a:ext>
                  </a:extLst>
                </a:gridCol>
              </a:tblGrid>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Key Teacher</a:t>
                      </a:r>
                    </a:p>
                  </a:txBody>
                  <a:tcPr/>
                </a:tc>
                <a:tc>
                  <a:txBody>
                    <a:bodyPr/>
                    <a:lstStyle/>
                    <a:p>
                      <a:pPr algn="ctr"/>
                      <a:r>
                        <a:rPr lang="en-GB" sz="2000" b="1" dirty="0">
                          <a:solidFill>
                            <a:schemeClr val="bg1"/>
                          </a:solidFill>
                        </a:rPr>
                        <a:t>Head of Department</a:t>
                      </a:r>
                    </a:p>
                  </a:txBody>
                  <a:tcPr/>
                </a:tc>
                <a:extLst>
                  <a:ext uri="{0D108BD9-81ED-4DB2-BD59-A6C34878D82A}">
                    <a16:rowId xmlns:a16="http://schemas.microsoft.com/office/drawing/2014/main" val="346695665"/>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Anna Mugridge – Head of Bulman House</a:t>
                      </a:r>
                    </a:p>
                  </a:txBody>
                  <a:tcPr/>
                </a:tc>
                <a:tc>
                  <a:txBody>
                    <a:bodyPr/>
                    <a:lstStyle/>
                    <a:p>
                      <a:pPr algn="ctr"/>
                      <a:r>
                        <a:rPr lang="en-GB" sz="2000" b="1" dirty="0">
                          <a:solidFill>
                            <a:schemeClr val="bg1"/>
                          </a:solidFill>
                        </a:rPr>
                        <a:t>Sarah Derwent - Head of Home Economics </a:t>
                      </a:r>
                    </a:p>
                  </a:txBody>
                  <a:tcPr/>
                </a:tc>
                <a:extLst>
                  <a:ext uri="{0D108BD9-81ED-4DB2-BD59-A6C34878D82A}">
                    <a16:rowId xmlns:a16="http://schemas.microsoft.com/office/drawing/2014/main" val="1086279801"/>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MugridgeAC@droitwichspahigh.worcs.sch.uk</a:t>
                      </a:r>
                    </a:p>
                  </a:txBody>
                  <a:tcPr/>
                </a:tc>
                <a:tc>
                  <a:txBody>
                    <a:bodyPr/>
                    <a:lstStyle/>
                    <a:p>
                      <a:pPr algn="ctr"/>
                      <a:r>
                        <a:rPr lang="en-GB" sz="1600" b="0" dirty="0">
                          <a:solidFill>
                            <a:schemeClr val="tx1"/>
                          </a:solidFill>
                        </a:rPr>
                        <a:t>DerwentSS@droitwichspahigh.worcs.sch.uk</a:t>
                      </a:r>
                    </a:p>
                  </a:txBody>
                  <a:tcPr/>
                </a:tc>
                <a:extLst>
                  <a:ext uri="{0D108BD9-81ED-4DB2-BD59-A6C34878D82A}">
                    <a16:rowId xmlns:a16="http://schemas.microsoft.com/office/drawing/2014/main" val="345657795"/>
                  </a:ext>
                </a:extLst>
              </a:tr>
            </a:tbl>
          </a:graphicData>
        </a:graphic>
      </p:graphicFrame>
    </p:spTree>
    <p:extLst>
      <p:ext uri="{BB962C8B-B14F-4D97-AF65-F5344CB8AC3E}">
        <p14:creationId xmlns:p14="http://schemas.microsoft.com/office/powerpoint/2010/main" val="178346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7267075"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a:t>
            </a:r>
          </a:p>
        </p:txBody>
      </p:sp>
      <p:sp>
        <p:nvSpPr>
          <p:cNvPr id="7" name="Rectangle 6"/>
          <p:cNvSpPr/>
          <p:nvPr/>
        </p:nvSpPr>
        <p:spPr>
          <a:xfrm>
            <a:off x="-1" y="1377714"/>
            <a:ext cx="7920112"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3600" dirty="0">
                <a:latin typeface="Neutraface Text Book" panose="02000600030000020004" pitchFamily="50" charset="0"/>
              </a:rPr>
              <a:t>Principles of care in health and social care settings.</a:t>
            </a:r>
          </a:p>
          <a:p>
            <a:pPr marL="285750" indent="-285750">
              <a:buFont typeface="Arial" panose="020B0604020202020204" pitchFamily="34" charset="0"/>
              <a:buChar char="•"/>
            </a:pPr>
            <a:endParaRPr lang="en-GB" sz="3600" dirty="0">
              <a:latin typeface="Neutraface Text Book" panose="02000600030000020004" pitchFamily="50" charset="0"/>
            </a:endParaRPr>
          </a:p>
          <a:p>
            <a:pPr marL="285750" indent="-285750">
              <a:buFont typeface="Arial" panose="020B0604020202020204" pitchFamily="34" charset="0"/>
              <a:buChar char="•"/>
            </a:pPr>
            <a:r>
              <a:rPr lang="en-GB" sz="3600" dirty="0">
                <a:latin typeface="Neutraface Text Book" panose="02000600030000020004" pitchFamily="50" charset="0"/>
              </a:rPr>
              <a:t>Supporting individuals through life events.</a:t>
            </a:r>
          </a:p>
          <a:p>
            <a:pPr marL="285750" indent="-285750">
              <a:buFont typeface="Arial" panose="020B0604020202020204" pitchFamily="34" charset="0"/>
              <a:buChar char="•"/>
            </a:pPr>
            <a:endParaRPr lang="en-GB" sz="3600" dirty="0">
              <a:latin typeface="Neutraface Text Book" panose="02000600030000020004" pitchFamily="50" charset="0"/>
            </a:endParaRPr>
          </a:p>
          <a:p>
            <a:pPr marL="285750" indent="-285750">
              <a:buFont typeface="Arial" panose="020B0604020202020204" pitchFamily="34" charset="0"/>
              <a:buChar char="•"/>
            </a:pPr>
            <a:r>
              <a:rPr lang="en-GB" sz="3600" dirty="0">
                <a:latin typeface="Neutraface Text Book" panose="02000600030000020004" pitchFamily="50" charset="0"/>
              </a:rPr>
              <a:t>Health promotion and how to plan your own campaign.</a:t>
            </a:r>
          </a:p>
        </p:txBody>
      </p:sp>
      <p:pic>
        <p:nvPicPr>
          <p:cNvPr id="2" name="Picture 1">
            <a:extLst>
              <a:ext uri="{FF2B5EF4-FFF2-40B4-BE49-F238E27FC236}">
                <a16:creationId xmlns:a16="http://schemas.microsoft.com/office/drawing/2014/main" id="{3B571290-18E0-4CD2-8799-90031D6552DB}"/>
              </a:ext>
            </a:extLst>
          </p:cNvPr>
          <p:cNvPicPr>
            <a:picLocks noChangeAspect="1"/>
          </p:cNvPicPr>
          <p:nvPr/>
        </p:nvPicPr>
        <p:blipFill>
          <a:blip r:embed="rId2"/>
          <a:stretch>
            <a:fillRect/>
          </a:stretch>
        </p:blipFill>
        <p:spPr>
          <a:xfrm>
            <a:off x="8056757" y="1585252"/>
            <a:ext cx="3616306" cy="2986747"/>
          </a:xfrm>
          <a:prstGeom prst="rect">
            <a:avLst/>
          </a:prstGeom>
        </p:spPr>
      </p:pic>
    </p:spTree>
    <p:extLst>
      <p:ext uri="{BB962C8B-B14F-4D97-AF65-F5344CB8AC3E}">
        <p14:creationId xmlns:p14="http://schemas.microsoft.com/office/powerpoint/2010/main" val="4293790881"/>
      </p:ext>
    </p:extLst>
  </p:cSld>
  <p:clrMapOvr>
    <a:masterClrMapping/>
  </p:clrMapOvr>
  <mc:AlternateContent xmlns:mc="http://schemas.openxmlformats.org/markup-compatibility/2006" xmlns:p14="http://schemas.microsoft.com/office/powerpoint/2010/main">
    <mc:Choice Requires="p14">
      <p:transition spd="slow" p14:dur="2000" advTm="1619"/>
    </mc:Choice>
    <mc:Fallback xmlns="">
      <p:transition spd="slow" advTm="16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 - Supporting individuals through life events.(Year 10)</a:t>
            </a:r>
          </a:p>
        </p:txBody>
      </p:sp>
      <p:sp>
        <p:nvSpPr>
          <p:cNvPr id="5" name="Rectangle 4"/>
          <p:cNvSpPr/>
          <p:nvPr/>
        </p:nvSpPr>
        <p:spPr>
          <a:xfrm>
            <a:off x="0" y="1574261"/>
            <a:ext cx="12192000" cy="3896195"/>
          </a:xfrm>
          <a:prstGeom prst="rect">
            <a:avLst/>
          </a:prstGeom>
        </p:spPr>
        <p:txBody>
          <a:bodyPr wrap="square">
            <a:spAutoFit/>
          </a:bodyPr>
          <a:lstStyle/>
          <a:p>
            <a:pPr lvl="0">
              <a:lnSpc>
                <a:spcPct val="119000"/>
              </a:lnSpc>
              <a:spcAft>
                <a:spcPts val="1400"/>
              </a:spcAft>
            </a:pPr>
            <a:r>
              <a:rPr lang="en-GB" sz="2000" b="1" dirty="0">
                <a:solidFill>
                  <a:schemeClr val="bg1"/>
                </a:solidFill>
                <a:latin typeface="Neutraface Text Book" panose="02000600030000020004" pitchFamily="50" charset="0"/>
              </a:rPr>
              <a:t>Controlled Assessment</a:t>
            </a:r>
          </a:p>
          <a:p>
            <a:pPr lvl="0">
              <a:lnSpc>
                <a:spcPct val="119000"/>
              </a:lnSpc>
              <a:spcAft>
                <a:spcPts val="1400"/>
              </a:spcAft>
            </a:pPr>
            <a:r>
              <a:rPr lang="en-GB" sz="2000" b="1" dirty="0">
                <a:solidFill>
                  <a:schemeClr val="bg1"/>
                </a:solidFill>
                <a:latin typeface="Neutraface Text Book" panose="02000600030000020004" pitchFamily="50" charset="0"/>
              </a:rPr>
              <a:t>This unit is assessed by a Set Assignment. In this unit you will learn about growth and development through the life stages. You will also learn how to understand the needs of individuals who have been affected by life events and how to recommend support to meet their needs. Topics include: </a:t>
            </a:r>
          </a:p>
          <a:p>
            <a:pPr lvl="0">
              <a:lnSpc>
                <a:spcPct val="119000"/>
              </a:lnSpc>
              <a:spcAft>
                <a:spcPts val="1400"/>
              </a:spcAft>
            </a:pPr>
            <a:r>
              <a:rPr lang="en-GB" sz="2000" b="1" dirty="0">
                <a:solidFill>
                  <a:schemeClr val="bg1"/>
                </a:solidFill>
                <a:latin typeface="Neutraface Text Book" panose="02000600030000020004" pitchFamily="50" charset="0"/>
              </a:rPr>
              <a:t>o Topic Area 1 Life stages</a:t>
            </a:r>
          </a:p>
          <a:p>
            <a:pPr lvl="0">
              <a:lnSpc>
                <a:spcPct val="119000"/>
              </a:lnSpc>
              <a:spcAft>
                <a:spcPts val="1400"/>
              </a:spcAft>
            </a:pPr>
            <a:r>
              <a:rPr lang="en-GB" sz="2000" b="1" dirty="0">
                <a:solidFill>
                  <a:schemeClr val="bg1"/>
                </a:solidFill>
                <a:latin typeface="Neutraface Text Book" panose="02000600030000020004" pitchFamily="50" charset="0"/>
              </a:rPr>
              <a:t>o Topic Area 2 Impacts of life events</a:t>
            </a:r>
          </a:p>
          <a:p>
            <a:pPr lvl="0">
              <a:lnSpc>
                <a:spcPct val="119000"/>
              </a:lnSpc>
              <a:spcAft>
                <a:spcPts val="1400"/>
              </a:spcAft>
            </a:pPr>
            <a:r>
              <a:rPr lang="en-GB" sz="2000" b="1" dirty="0">
                <a:solidFill>
                  <a:schemeClr val="bg1"/>
                </a:solidFill>
                <a:latin typeface="Neutraface Text Book" panose="02000600030000020004" pitchFamily="50" charset="0"/>
              </a:rPr>
              <a:t>o Topic Area 3 Sources of support </a:t>
            </a:r>
          </a:p>
          <a:p>
            <a:pPr lvl="0">
              <a:lnSpc>
                <a:spcPct val="119000"/>
              </a:lnSpc>
              <a:spcAft>
                <a:spcPts val="1400"/>
              </a:spcAft>
            </a:pPr>
            <a:endParaRPr lang="en-GB" sz="2000" b="1" dirty="0">
              <a:solidFill>
                <a:schemeClr val="bg1"/>
              </a:solidFill>
            </a:endParaRPr>
          </a:p>
        </p:txBody>
      </p:sp>
      <p:pic>
        <p:nvPicPr>
          <p:cNvPr id="3" name="Picture 2">
            <a:extLst>
              <a:ext uri="{FF2B5EF4-FFF2-40B4-BE49-F238E27FC236}">
                <a16:creationId xmlns:a16="http://schemas.microsoft.com/office/drawing/2014/main" id="{BBD0FB67-3157-45F2-8A3B-CB2CD32A7865}"/>
              </a:ext>
            </a:extLst>
          </p:cNvPr>
          <p:cNvPicPr>
            <a:picLocks noChangeAspect="1"/>
          </p:cNvPicPr>
          <p:nvPr/>
        </p:nvPicPr>
        <p:blipFill>
          <a:blip r:embed="rId2"/>
          <a:stretch>
            <a:fillRect/>
          </a:stretch>
        </p:blipFill>
        <p:spPr>
          <a:xfrm>
            <a:off x="5792841" y="3429000"/>
            <a:ext cx="5792841" cy="1839227"/>
          </a:xfrm>
          <a:prstGeom prst="rect">
            <a:avLst/>
          </a:prstGeom>
        </p:spPr>
      </p:pic>
    </p:spTree>
    <p:extLst>
      <p:ext uri="{BB962C8B-B14F-4D97-AF65-F5344CB8AC3E}">
        <p14:creationId xmlns:p14="http://schemas.microsoft.com/office/powerpoint/2010/main" val="226252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pPr marL="285750" indent="-285750">
              <a:buFont typeface="Arial" panose="020B0604020202020204" pitchFamily="34" charset="0"/>
              <a:buChar char="•"/>
            </a:pPr>
            <a:r>
              <a:rPr lang="en-GB" dirty="0"/>
              <a:t>WHAT YOU WILL LEARN - Health promotion and how to plan your own campaign.(Year 10)</a:t>
            </a:r>
          </a:p>
        </p:txBody>
      </p:sp>
      <p:sp>
        <p:nvSpPr>
          <p:cNvPr id="5" name="Rectangle 4"/>
          <p:cNvSpPr/>
          <p:nvPr/>
        </p:nvSpPr>
        <p:spPr>
          <a:xfrm>
            <a:off x="0" y="1293479"/>
            <a:ext cx="12192000" cy="3911840"/>
          </a:xfrm>
          <a:prstGeom prst="rect">
            <a:avLst/>
          </a:prstGeom>
        </p:spPr>
        <p:txBody>
          <a:bodyPr wrap="square">
            <a:spAutoFit/>
          </a:bodyPr>
          <a:lstStyle/>
          <a:p>
            <a:pPr lvl="0">
              <a:lnSpc>
                <a:spcPct val="119000"/>
              </a:lnSpc>
              <a:spcAft>
                <a:spcPts val="1400"/>
              </a:spcAft>
            </a:pPr>
            <a:endParaRPr lang="en-GB" b="1" dirty="0">
              <a:solidFill>
                <a:schemeClr val="bg1"/>
              </a:solidFill>
            </a:endParaRPr>
          </a:p>
          <a:p>
            <a:pPr lvl="0">
              <a:lnSpc>
                <a:spcPct val="119000"/>
              </a:lnSpc>
              <a:spcAft>
                <a:spcPts val="1400"/>
              </a:spcAft>
            </a:pPr>
            <a:r>
              <a:rPr lang="en-GB" b="1" dirty="0">
                <a:solidFill>
                  <a:schemeClr val="bg1"/>
                </a:solidFill>
              </a:rPr>
              <a:t>Controlled Assessment</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This unit is assessed by a Set Assignment. In this unit you will research health promotion campaigns and learn about their benefits to society. You will also plan and deliver your own health promotion campaign. Topics include:</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o Topic Area 1 Current public health issues and</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the impact on society</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o Topic Area 2 Factors influencing health</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o Topic Area 3 Plan and create a health promotion</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campaign</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o Topic Area 4 Deliver and evaluate a health</a:t>
            </a:r>
          </a:p>
          <a:p>
            <a:pPr>
              <a:spcAft>
                <a:spcPts val="0"/>
              </a:spcAft>
            </a:pPr>
            <a:r>
              <a:rPr lang="en-GB" b="1" dirty="0">
                <a:solidFill>
                  <a:schemeClr val="bg1"/>
                </a:solidFill>
                <a:latin typeface="Neutraface Text Book" panose="02000600030000020004" pitchFamily="50" charset="0"/>
                <a:ea typeface="Times New Roman" panose="02020603050405020304" pitchFamily="18" charset="0"/>
                <a:cs typeface="Calibri" panose="020F0502020204030204" pitchFamily="34" charset="0"/>
              </a:rPr>
              <a:t>promotion campaign </a:t>
            </a:r>
          </a:p>
          <a:p>
            <a:pPr lvl="0">
              <a:lnSpc>
                <a:spcPct val="119000"/>
              </a:lnSpc>
              <a:spcAft>
                <a:spcPts val="1400"/>
              </a:spcAft>
            </a:pPr>
            <a:endParaRPr lang="en-GB" b="1" dirty="0">
              <a:solidFill>
                <a:schemeClr val="bg1"/>
              </a:solidFill>
            </a:endParaRPr>
          </a:p>
        </p:txBody>
      </p:sp>
      <p:pic>
        <p:nvPicPr>
          <p:cNvPr id="6" name="Picture 5">
            <a:extLst>
              <a:ext uri="{FF2B5EF4-FFF2-40B4-BE49-F238E27FC236}">
                <a16:creationId xmlns:a16="http://schemas.microsoft.com/office/drawing/2014/main" id="{0E9B78CE-520D-4AF2-9E21-1E89523BD617}"/>
              </a:ext>
            </a:extLst>
          </p:cNvPr>
          <p:cNvPicPr>
            <a:picLocks noChangeAspect="1"/>
          </p:cNvPicPr>
          <p:nvPr/>
        </p:nvPicPr>
        <p:blipFill>
          <a:blip r:embed="rId2"/>
          <a:stretch>
            <a:fillRect/>
          </a:stretch>
        </p:blipFill>
        <p:spPr>
          <a:xfrm>
            <a:off x="6646845" y="3068051"/>
            <a:ext cx="4829728" cy="2719137"/>
          </a:xfrm>
          <a:prstGeom prst="rect">
            <a:avLst/>
          </a:prstGeom>
        </p:spPr>
      </p:pic>
    </p:spTree>
    <p:extLst>
      <p:ext uri="{BB962C8B-B14F-4D97-AF65-F5344CB8AC3E}">
        <p14:creationId xmlns:p14="http://schemas.microsoft.com/office/powerpoint/2010/main" val="392544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 - Principles of care in health and social care settings.(Year 11) </a:t>
            </a:r>
          </a:p>
        </p:txBody>
      </p:sp>
      <p:sp>
        <p:nvSpPr>
          <p:cNvPr id="5" name="Rectangle 4"/>
          <p:cNvSpPr/>
          <p:nvPr/>
        </p:nvSpPr>
        <p:spPr>
          <a:xfrm>
            <a:off x="0" y="1399967"/>
            <a:ext cx="12192000" cy="4294381"/>
          </a:xfrm>
          <a:prstGeom prst="rect">
            <a:avLst/>
          </a:prstGeom>
        </p:spPr>
        <p:txBody>
          <a:bodyPr wrap="square">
            <a:spAutoFit/>
          </a:bodyPr>
          <a:lstStyle/>
          <a:p>
            <a:pPr lvl="0">
              <a:lnSpc>
                <a:spcPct val="119000"/>
              </a:lnSpc>
              <a:spcAft>
                <a:spcPts val="1400"/>
              </a:spcAft>
            </a:pPr>
            <a:r>
              <a:rPr lang="en-GB" b="1" dirty="0">
                <a:solidFill>
                  <a:schemeClr val="bg1"/>
                </a:solidFill>
                <a:latin typeface="Neutraface Text Book" panose="02000600030000020004" pitchFamily="50" charset="0"/>
              </a:rPr>
              <a:t>Examination</a:t>
            </a:r>
          </a:p>
          <a:p>
            <a:pPr lvl="0">
              <a:lnSpc>
                <a:spcPct val="119000"/>
              </a:lnSpc>
              <a:spcAft>
                <a:spcPts val="1400"/>
              </a:spcAft>
            </a:pPr>
            <a:r>
              <a:rPr lang="en-GB" b="1" dirty="0">
                <a:solidFill>
                  <a:schemeClr val="bg1"/>
                </a:solidFill>
                <a:latin typeface="Neutraface Text Book" panose="02000600030000020004" pitchFamily="50" charset="0"/>
              </a:rPr>
              <a:t>This unit is assessed by an exam. In this unit you will learn about the key topics that are important when caring for and protecting people in health and social care. Topics include: </a:t>
            </a:r>
          </a:p>
          <a:p>
            <a:pPr lvl="0">
              <a:lnSpc>
                <a:spcPct val="119000"/>
              </a:lnSpc>
              <a:spcAft>
                <a:spcPts val="1400"/>
              </a:spcAft>
            </a:pPr>
            <a:r>
              <a:rPr lang="en-GB" b="1" dirty="0">
                <a:solidFill>
                  <a:schemeClr val="bg1"/>
                </a:solidFill>
                <a:latin typeface="Neutraface Text Book" panose="02000600030000020004" pitchFamily="50" charset="0"/>
              </a:rPr>
              <a:t>o Topic Area 1 The rights of service users in health and social care settings</a:t>
            </a:r>
          </a:p>
          <a:p>
            <a:pPr lvl="0">
              <a:lnSpc>
                <a:spcPct val="119000"/>
              </a:lnSpc>
              <a:spcAft>
                <a:spcPts val="1400"/>
              </a:spcAft>
            </a:pPr>
            <a:r>
              <a:rPr lang="en-GB" b="1" dirty="0">
                <a:solidFill>
                  <a:schemeClr val="bg1"/>
                </a:solidFill>
                <a:latin typeface="Neutraface Text Book" panose="02000600030000020004" pitchFamily="50" charset="0"/>
              </a:rPr>
              <a:t>o Topic Area 2 Person-centred values </a:t>
            </a:r>
          </a:p>
          <a:p>
            <a:pPr lvl="0">
              <a:lnSpc>
                <a:spcPct val="119000"/>
              </a:lnSpc>
              <a:spcAft>
                <a:spcPts val="1400"/>
              </a:spcAft>
            </a:pPr>
            <a:r>
              <a:rPr lang="en-GB" b="1" dirty="0">
                <a:solidFill>
                  <a:schemeClr val="bg1"/>
                </a:solidFill>
                <a:latin typeface="Neutraface Text Book" panose="02000600030000020004" pitchFamily="50" charset="0"/>
              </a:rPr>
              <a:t>o Topic Area 3 Effective communication in health and social care settings</a:t>
            </a:r>
          </a:p>
          <a:p>
            <a:pPr lvl="0">
              <a:lnSpc>
                <a:spcPct val="119000"/>
              </a:lnSpc>
              <a:spcAft>
                <a:spcPts val="1400"/>
              </a:spcAft>
            </a:pPr>
            <a:r>
              <a:rPr lang="en-GB" b="1" dirty="0">
                <a:solidFill>
                  <a:schemeClr val="bg1"/>
                </a:solidFill>
                <a:latin typeface="Neutraface Text Book" panose="02000600030000020004" pitchFamily="50" charset="0"/>
              </a:rPr>
              <a:t>o Topic Area 4 Protecting service users and service providers in health and social care settings</a:t>
            </a:r>
          </a:p>
          <a:p>
            <a:pPr lvl="0">
              <a:lnSpc>
                <a:spcPct val="119000"/>
              </a:lnSpc>
              <a:spcAft>
                <a:spcPts val="1400"/>
              </a:spcAft>
            </a:pPr>
            <a:endParaRPr lang="en-GB" b="1" dirty="0">
              <a:solidFill>
                <a:schemeClr val="bg1"/>
              </a:solidFill>
              <a:latin typeface="Neutraface Text Book" panose="02000600030000020004" pitchFamily="50" charset="0"/>
            </a:endParaRPr>
          </a:p>
          <a:p>
            <a:pPr lvl="0">
              <a:lnSpc>
                <a:spcPct val="119000"/>
              </a:lnSpc>
              <a:spcAft>
                <a:spcPts val="1400"/>
              </a:spcAft>
            </a:pPr>
            <a:endParaRPr lang="en-GB" b="1" dirty="0">
              <a:solidFill>
                <a:schemeClr val="bg1"/>
              </a:solidFill>
            </a:endParaRPr>
          </a:p>
        </p:txBody>
      </p:sp>
      <p:pic>
        <p:nvPicPr>
          <p:cNvPr id="3" name="Picture 2">
            <a:extLst>
              <a:ext uri="{FF2B5EF4-FFF2-40B4-BE49-F238E27FC236}">
                <a16:creationId xmlns:a16="http://schemas.microsoft.com/office/drawing/2014/main" id="{8A061C03-65F3-49BC-BB63-DE2D01D769F7}"/>
              </a:ext>
            </a:extLst>
          </p:cNvPr>
          <p:cNvPicPr>
            <a:picLocks noChangeAspect="1"/>
          </p:cNvPicPr>
          <p:nvPr/>
        </p:nvPicPr>
        <p:blipFill>
          <a:blip r:embed="rId2"/>
          <a:stretch>
            <a:fillRect/>
          </a:stretch>
        </p:blipFill>
        <p:spPr>
          <a:xfrm>
            <a:off x="8386009" y="2240840"/>
            <a:ext cx="3657601" cy="2048257"/>
          </a:xfrm>
          <a:prstGeom prst="rect">
            <a:avLst/>
          </a:prstGeom>
        </p:spPr>
      </p:pic>
    </p:spTree>
    <p:extLst>
      <p:ext uri="{BB962C8B-B14F-4D97-AF65-F5344CB8AC3E}">
        <p14:creationId xmlns:p14="http://schemas.microsoft.com/office/powerpoint/2010/main" val="152606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12084149"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DO IN A SEQUENCE OF LESSONS – Course Breakdown</a:t>
            </a:r>
          </a:p>
        </p:txBody>
      </p:sp>
      <p:sp>
        <p:nvSpPr>
          <p:cNvPr id="7" name="Rectangle 6"/>
          <p:cNvSpPr/>
          <p:nvPr/>
        </p:nvSpPr>
        <p:spPr>
          <a:xfrm>
            <a:off x="84404" y="1377714"/>
            <a:ext cx="6632921"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Neutraface Text Book" panose="02000600030000020004" pitchFamily="50" charset="0"/>
              </a:rPr>
              <a:t>Year 10 / 11 – 3 Lessons per week (usually one double and one single)</a:t>
            </a:r>
          </a:p>
          <a:p>
            <a:pPr marL="285750" indent="-285750">
              <a:buFont typeface="Arial" panose="020B0604020202020204" pitchFamily="34" charset="0"/>
              <a:buChar char="•"/>
            </a:pPr>
            <a:endParaRPr lang="en-GB" sz="2000" dirty="0">
              <a:solidFill>
                <a:schemeClr val="bg1"/>
              </a:solidFill>
              <a:latin typeface="Neutraface Text Book" panose="02000600030000020004" pitchFamily="50" charset="0"/>
            </a:endParaRPr>
          </a:p>
          <a:p>
            <a:pPr marL="742950" lvl="1" indent="-285750">
              <a:buFont typeface="Arial" panose="020B0604020202020204" pitchFamily="34" charset="0"/>
              <a:buChar char="•"/>
            </a:pPr>
            <a:r>
              <a:rPr lang="en-GB" sz="2000" dirty="0">
                <a:solidFill>
                  <a:schemeClr val="bg1"/>
                </a:solidFill>
                <a:latin typeface="Neutraface Text Book" panose="02000600030000020004" pitchFamily="50" charset="0"/>
              </a:rPr>
              <a:t>Develop understanding of topics through theory lessons throughout both years</a:t>
            </a:r>
          </a:p>
          <a:p>
            <a:pPr marL="742950" lvl="1" indent="-285750">
              <a:buFont typeface="Arial" panose="020B0604020202020204" pitchFamily="34" charset="0"/>
              <a:buChar char="•"/>
            </a:pPr>
            <a:r>
              <a:rPr lang="en-GB" sz="2000" dirty="0">
                <a:solidFill>
                  <a:schemeClr val="bg1"/>
                </a:solidFill>
                <a:latin typeface="Neutraface Text Book" panose="02000600030000020004" pitchFamily="50" charset="0"/>
              </a:rPr>
              <a:t>Complete ongoing assessments independently during class time</a:t>
            </a:r>
          </a:p>
          <a:p>
            <a:pPr marL="742950" lvl="1" indent="-285750">
              <a:buFont typeface="Arial" panose="020B0604020202020204" pitchFamily="34" charset="0"/>
              <a:buChar char="•"/>
            </a:pPr>
            <a:r>
              <a:rPr lang="en-GB" sz="2000" dirty="0">
                <a:solidFill>
                  <a:schemeClr val="bg1"/>
                </a:solidFill>
                <a:latin typeface="Neutraface Text Book" panose="02000600030000020004" pitchFamily="50" charset="0"/>
              </a:rPr>
              <a:t>Revision for exam taken in  Year 11</a:t>
            </a:r>
          </a:p>
          <a:p>
            <a:pPr marL="285750" indent="-285750">
              <a:buFont typeface="Arial" panose="020B0604020202020204" pitchFamily="34" charset="0"/>
              <a:buChar char="•"/>
            </a:pPr>
            <a:endParaRPr lang="en-GB" sz="2000" dirty="0">
              <a:solidFill>
                <a:schemeClr val="bg1"/>
              </a:solidFill>
            </a:endParaRPr>
          </a:p>
        </p:txBody>
      </p:sp>
      <p:pic>
        <p:nvPicPr>
          <p:cNvPr id="3" name="Picture 2">
            <a:extLst>
              <a:ext uri="{FF2B5EF4-FFF2-40B4-BE49-F238E27FC236}">
                <a16:creationId xmlns:a16="http://schemas.microsoft.com/office/drawing/2014/main" id="{E19FDF66-BEE0-4E32-84E2-321A1B5FF3D6}"/>
              </a:ext>
            </a:extLst>
          </p:cNvPr>
          <p:cNvPicPr>
            <a:picLocks noChangeAspect="1"/>
          </p:cNvPicPr>
          <p:nvPr/>
        </p:nvPicPr>
        <p:blipFill>
          <a:blip r:embed="rId2"/>
          <a:stretch>
            <a:fillRect/>
          </a:stretch>
        </p:blipFill>
        <p:spPr>
          <a:xfrm>
            <a:off x="6801730" y="2960869"/>
            <a:ext cx="5390270" cy="3032027"/>
          </a:xfrm>
          <a:prstGeom prst="rect">
            <a:avLst/>
          </a:prstGeom>
        </p:spPr>
      </p:pic>
    </p:spTree>
    <p:extLst>
      <p:ext uri="{BB962C8B-B14F-4D97-AF65-F5344CB8AC3E}">
        <p14:creationId xmlns:p14="http://schemas.microsoft.com/office/powerpoint/2010/main" val="1848321967"/>
      </p:ext>
    </p:extLst>
  </p:cSld>
  <p:clrMapOvr>
    <a:masterClrMapping/>
  </p:clrMapOvr>
  <mc:AlternateContent xmlns:mc="http://schemas.openxmlformats.org/markup-compatibility/2006" xmlns:p14="http://schemas.microsoft.com/office/powerpoint/2010/main">
    <mc:Choice Requires="p14">
      <p:transition spd="slow" p14:dur="2000" advTm="6907"/>
    </mc:Choice>
    <mc:Fallback xmlns="">
      <p:transition spd="slow" advTm="690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sz="800" dirty="0"/>
            </a:br>
            <a:br>
              <a:rPr lang="en-GB" sz="800" dirty="0"/>
            </a:br>
            <a:endParaRPr lang="en-GB" sz="800" dirty="0"/>
          </a:p>
        </p:txBody>
      </p:sp>
      <p:sp>
        <p:nvSpPr>
          <p:cNvPr id="4" name="Rectangle 3"/>
          <p:cNvSpPr/>
          <p:nvPr/>
        </p:nvSpPr>
        <p:spPr>
          <a:xfrm>
            <a:off x="232610" y="640460"/>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6" name="Rectangle 5"/>
          <p:cNvSpPr/>
          <p:nvPr/>
        </p:nvSpPr>
        <p:spPr>
          <a:xfrm>
            <a:off x="7084347" y="3060892"/>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0" name="Rectangle 9"/>
          <p:cNvSpPr/>
          <p:nvPr/>
        </p:nvSpPr>
        <p:spPr>
          <a:xfrm>
            <a:off x="577582" y="2274935"/>
            <a:ext cx="935248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6" name="Rectangle 15"/>
          <p:cNvSpPr/>
          <p:nvPr/>
        </p:nvSpPr>
        <p:spPr>
          <a:xfrm>
            <a:off x="-2" y="905232"/>
            <a:ext cx="7498082" cy="4278094"/>
          </a:xfrm>
          <a:prstGeom prst="rect">
            <a:avLst/>
          </a:prstGeom>
        </p:spPr>
        <p:txBody>
          <a:bodyPr wrap="square">
            <a:spAutoFit/>
          </a:bodyPr>
          <a:lstStyle/>
          <a:p>
            <a:pPr lvl="0">
              <a:defRPr/>
            </a:pPr>
            <a:r>
              <a:rPr lang="en-GB" sz="1600" b="1" dirty="0">
                <a:solidFill>
                  <a:schemeClr val="bg1"/>
                </a:solidFill>
                <a:latin typeface="Neutraface Text Book" panose="02000600030000020004" pitchFamily="50" charset="0"/>
              </a:rPr>
              <a:t>What are the similarities and differences between a Cambridge National qualification and a GCSE?</a:t>
            </a:r>
          </a:p>
          <a:p>
            <a:pPr>
              <a:defRPr/>
            </a:pPr>
            <a:r>
              <a:rPr lang="en-GB" sz="1600" dirty="0">
                <a:solidFill>
                  <a:schemeClr val="bg1"/>
                </a:solidFill>
                <a:latin typeface="Neutraface Text Book" panose="02000600030000020004" pitchFamily="50" charset="0"/>
              </a:rPr>
              <a:t>Ongoing assessments throughout both years, rather than solely assessed at the end of Year 11</a:t>
            </a:r>
          </a:p>
          <a:p>
            <a:pPr lvl="0">
              <a:defRPr/>
            </a:pPr>
            <a:r>
              <a:rPr lang="en-GB" sz="1600" dirty="0">
                <a:solidFill>
                  <a:schemeClr val="bg1"/>
                </a:solidFill>
                <a:latin typeface="Neutraface Text Book" panose="02000600030000020004" pitchFamily="50" charset="0"/>
              </a:rPr>
              <a:t>GCSE qualifications and Cambridge Nationals are Level 1 and 2 qualifications. Worth the same ‘points’ as a GCSE </a:t>
            </a:r>
            <a:r>
              <a:rPr lang="en-GB" sz="1600" dirty="0" err="1">
                <a:solidFill>
                  <a:schemeClr val="bg1"/>
                </a:solidFill>
                <a:latin typeface="Neutraface Text Book" panose="02000600030000020004" pitchFamily="50" charset="0"/>
              </a:rPr>
              <a:t>eg.</a:t>
            </a:r>
            <a:r>
              <a:rPr lang="en-GB" sz="1600" dirty="0">
                <a:solidFill>
                  <a:schemeClr val="bg1"/>
                </a:solidFill>
                <a:latin typeface="Neutraface Text Book" panose="02000600030000020004" pitchFamily="50" charset="0"/>
              </a:rPr>
              <a:t> Level 2 Distinction = 7 at GSE, Level 2 Pass = 4 at GCSE</a:t>
            </a:r>
            <a:endParaRPr lang="en-GB" sz="1600" b="1" dirty="0">
              <a:solidFill>
                <a:schemeClr val="bg1"/>
              </a:solidFill>
              <a:latin typeface="Neutraface Text Book" panose="02000600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bg1"/>
              </a:solidFill>
              <a:effectLst/>
              <a:uLnTx/>
              <a:uFillTx/>
              <a:latin typeface="Neutraface Text Book" panose="02000600030000020004" pitchFamily="50" charset="0"/>
            </a:endParaRPr>
          </a:p>
          <a:p>
            <a:pPr>
              <a:defRPr/>
            </a:pPr>
            <a:r>
              <a:rPr lang="en-GB" sz="1600" b="1" dirty="0">
                <a:solidFill>
                  <a:schemeClr val="bg1"/>
                </a:solidFill>
                <a:latin typeface="Neutraface Text Book" panose="02000600030000020004" pitchFamily="50" charset="0"/>
              </a:rPr>
              <a:t>What is the qualification like? </a:t>
            </a:r>
          </a:p>
          <a:p>
            <a:pPr>
              <a:defRPr/>
            </a:pPr>
            <a:r>
              <a:rPr lang="en-GB" sz="1600" dirty="0">
                <a:solidFill>
                  <a:schemeClr val="bg1"/>
                </a:solidFill>
                <a:latin typeface="Neutraface Text Book" panose="02000600030000020004" pitchFamily="50" charset="0"/>
              </a:rPr>
              <a:t>We learn a lot through talking about the subject together. When we are working on controlled assessment units there is a lot of writing required. You will be taught a topic area and will complete a detailed written assessment on that topic before moving on. Therefore it is imperative you keep up to date with your work and excellent attendance. </a:t>
            </a:r>
          </a:p>
          <a:p>
            <a:pPr>
              <a:defRPr/>
            </a:pPr>
            <a:r>
              <a:rPr lang="en-GB" sz="1600" dirty="0">
                <a:solidFill>
                  <a:schemeClr val="bg1"/>
                </a:solidFill>
                <a:latin typeface="Neutraface Text Book" panose="02000600030000020004" pitchFamily="50" charset="0"/>
              </a:rPr>
              <a:t>Many students that take health and social care enjoy the conversational element, but also work well independently due to the heavy controlled assessment element of the course. </a:t>
            </a:r>
          </a:p>
          <a:p>
            <a:pPr lvl="0">
              <a:defRPr/>
            </a:pPr>
            <a:endParaRPr lang="en-GB" sz="1600" dirty="0">
              <a:solidFill>
                <a:schemeClr val="bg1"/>
              </a:solidFill>
            </a:endParaRPr>
          </a:p>
        </p:txBody>
      </p:sp>
      <p:sp>
        <p:nvSpPr>
          <p:cNvPr id="18" name="Title 1"/>
          <p:cNvSpPr txBox="1">
            <a:spLocks/>
          </p:cNvSpPr>
          <p:nvPr/>
        </p:nvSpPr>
        <p:spPr>
          <a:xfrm>
            <a:off x="-2" y="52151"/>
            <a:ext cx="12174549" cy="9268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sz="4000" dirty="0"/>
              <a:t>WHAT YOU WILL DO IN A SEQUENCE OF LESSONS – FAQ’s</a:t>
            </a:r>
            <a:endParaRPr lang="en-GB" sz="8000" dirty="0">
              <a:solidFill>
                <a:prstClr val="white"/>
              </a:solidFill>
            </a:endParaRPr>
          </a:p>
        </p:txBody>
      </p:sp>
      <p:pic>
        <p:nvPicPr>
          <p:cNvPr id="5" name="Picture 4">
            <a:extLst>
              <a:ext uri="{FF2B5EF4-FFF2-40B4-BE49-F238E27FC236}">
                <a16:creationId xmlns:a16="http://schemas.microsoft.com/office/drawing/2014/main" id="{E1C7C9BB-CCEF-475D-BA99-1059BC238D6E}"/>
              </a:ext>
            </a:extLst>
          </p:cNvPr>
          <p:cNvPicPr>
            <a:picLocks noChangeAspect="1"/>
          </p:cNvPicPr>
          <p:nvPr/>
        </p:nvPicPr>
        <p:blipFill>
          <a:blip r:embed="rId2"/>
          <a:stretch>
            <a:fillRect/>
          </a:stretch>
        </p:blipFill>
        <p:spPr>
          <a:xfrm>
            <a:off x="7608854" y="2003666"/>
            <a:ext cx="4475517" cy="2972023"/>
          </a:xfrm>
          <a:prstGeom prst="rect">
            <a:avLst/>
          </a:prstGeom>
        </p:spPr>
      </p:pic>
    </p:spTree>
    <p:extLst>
      <p:ext uri="{BB962C8B-B14F-4D97-AF65-F5344CB8AC3E}">
        <p14:creationId xmlns:p14="http://schemas.microsoft.com/office/powerpoint/2010/main" val="71825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68"/>
            <a:ext cx="11662117" cy="1325563"/>
          </a:xfrm>
        </p:spPr>
        <p:txBody>
          <a:bodyPr/>
          <a:lstStyle/>
          <a:p>
            <a:r>
              <a:rPr lang="en-GB" dirty="0"/>
              <a:t>HOW YOU WILL BE ASSESSED</a:t>
            </a:r>
          </a:p>
        </p:txBody>
      </p:sp>
      <p:sp>
        <p:nvSpPr>
          <p:cNvPr id="3" name="Rectangle 2"/>
          <p:cNvSpPr/>
          <p:nvPr/>
        </p:nvSpPr>
        <p:spPr>
          <a:xfrm>
            <a:off x="0" y="2715064"/>
            <a:ext cx="4844716" cy="3277831"/>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000" dirty="0">
              <a:solidFill>
                <a:schemeClr val="tx1"/>
              </a:solidFill>
            </a:endParaRPr>
          </a:p>
          <a:p>
            <a:pPr algn="ctr"/>
            <a:endParaRPr lang="en-GB" sz="2000" dirty="0">
              <a:solidFill>
                <a:schemeClr val="tx1"/>
              </a:solidFill>
            </a:endParaRPr>
          </a:p>
        </p:txBody>
      </p:sp>
      <p:sp>
        <p:nvSpPr>
          <p:cNvPr id="7" name="Rectangle 6">
            <a:extLst>
              <a:ext uri="{FF2B5EF4-FFF2-40B4-BE49-F238E27FC236}">
                <a16:creationId xmlns:a16="http://schemas.microsoft.com/office/drawing/2014/main" id="{DE40D652-F7C3-48C8-9C5D-67FA5C7D52F5}"/>
              </a:ext>
            </a:extLst>
          </p:cNvPr>
          <p:cNvSpPr/>
          <p:nvPr/>
        </p:nvSpPr>
        <p:spPr>
          <a:xfrm>
            <a:off x="168073" y="1327531"/>
            <a:ext cx="10410830" cy="5078313"/>
          </a:xfrm>
          <a:prstGeom prst="rect">
            <a:avLst/>
          </a:prstGeom>
        </p:spPr>
        <p:txBody>
          <a:bodyPr wrap="square">
            <a:spAutoFit/>
          </a:bodyPr>
          <a:lstStyle/>
          <a:p>
            <a:r>
              <a:rPr lang="en-GB" b="1" dirty="0">
                <a:solidFill>
                  <a:schemeClr val="bg1"/>
                </a:solidFill>
                <a:latin typeface="Neutraface Text Book" panose="02000600030000020004" pitchFamily="50" charset="0"/>
              </a:rPr>
              <a:t>Three Units</a:t>
            </a:r>
          </a:p>
          <a:p>
            <a:endParaRPr lang="en-GB" dirty="0">
              <a:solidFill>
                <a:schemeClr val="bg1"/>
              </a:solidFill>
              <a:latin typeface="Neutraface Text Book" panose="02000600030000020004" pitchFamily="50" charset="0"/>
            </a:endParaRPr>
          </a:p>
          <a:p>
            <a:r>
              <a:rPr lang="en-GB" dirty="0">
                <a:solidFill>
                  <a:schemeClr val="bg1"/>
                </a:solidFill>
                <a:latin typeface="Neutraface Text Book" panose="02000600030000020004" pitchFamily="50" charset="0"/>
              </a:rPr>
              <a:t>R032: Principles of care in health and social care settings. </a:t>
            </a:r>
          </a:p>
          <a:p>
            <a:pPr marL="342900" indent="-342900">
              <a:buFont typeface="Arial" panose="020B0604020202020204" pitchFamily="34" charset="0"/>
              <a:buChar char="•"/>
            </a:pPr>
            <a:r>
              <a:rPr lang="en-GB" dirty="0">
                <a:solidFill>
                  <a:schemeClr val="bg1"/>
                </a:solidFill>
                <a:latin typeface="Neutraface Text Book" panose="02000600030000020004" pitchFamily="50" charset="0"/>
              </a:rPr>
              <a:t>Exam Paper. Sat in Summer Year 10</a:t>
            </a:r>
          </a:p>
          <a:p>
            <a:pPr marL="342900" indent="-342900">
              <a:buFont typeface="Arial" panose="020B0604020202020204" pitchFamily="34" charset="0"/>
              <a:buChar char="•"/>
            </a:pPr>
            <a:r>
              <a:rPr lang="en-GB" dirty="0">
                <a:solidFill>
                  <a:schemeClr val="bg1"/>
                </a:solidFill>
                <a:latin typeface="Neutraface Text Book" panose="02000600030000020004" pitchFamily="50" charset="0"/>
              </a:rPr>
              <a:t>Duration 1 hour 15 minutes</a:t>
            </a:r>
          </a:p>
          <a:p>
            <a:pPr marL="342900" indent="-342900">
              <a:buFont typeface="Arial" panose="020B0604020202020204" pitchFamily="34" charset="0"/>
              <a:buChar char="•"/>
            </a:pPr>
            <a:r>
              <a:rPr lang="en-GB" dirty="0">
                <a:solidFill>
                  <a:schemeClr val="bg1"/>
                </a:solidFill>
                <a:latin typeface="Neutraface Text Book" panose="02000600030000020004" pitchFamily="50" charset="0"/>
              </a:rPr>
              <a:t>Worth 70 marks / 40% of qualification</a:t>
            </a:r>
          </a:p>
          <a:p>
            <a:endParaRPr lang="en-GB" dirty="0">
              <a:solidFill>
                <a:schemeClr val="bg1"/>
              </a:solidFill>
              <a:latin typeface="Neutraface Text Book" panose="02000600030000020004" pitchFamily="50" charset="0"/>
            </a:endParaRPr>
          </a:p>
          <a:p>
            <a:r>
              <a:rPr lang="en-GB" dirty="0">
                <a:solidFill>
                  <a:schemeClr val="bg1"/>
                </a:solidFill>
                <a:latin typeface="Neutraface Text Book" panose="02000600030000020004" pitchFamily="50" charset="0"/>
              </a:rPr>
              <a:t>R033: Supporting individuals through life stages.</a:t>
            </a:r>
          </a:p>
          <a:p>
            <a:r>
              <a:rPr lang="en-GB" dirty="0">
                <a:solidFill>
                  <a:schemeClr val="bg1"/>
                </a:solidFill>
                <a:latin typeface="Neutraface Text Book" panose="02000600030000020004" pitchFamily="50" charset="0"/>
              </a:rPr>
              <a:t>Controlled Assessment completed in lessons</a:t>
            </a:r>
          </a:p>
          <a:p>
            <a:pPr marL="342900" indent="-342900">
              <a:buFont typeface="Arial" panose="020B0604020202020204" pitchFamily="34" charset="0"/>
              <a:buChar char="•"/>
            </a:pPr>
            <a:r>
              <a:rPr lang="en-GB" dirty="0">
                <a:solidFill>
                  <a:schemeClr val="bg1"/>
                </a:solidFill>
                <a:latin typeface="Neutraface Text Book" panose="02000600030000020004" pitchFamily="50" charset="0"/>
              </a:rPr>
              <a:t>Worth 60 marks / 30% of qualification</a:t>
            </a:r>
          </a:p>
          <a:p>
            <a:endParaRPr lang="en-GB" dirty="0">
              <a:solidFill>
                <a:schemeClr val="bg1"/>
              </a:solidFill>
              <a:latin typeface="Neutraface Text Book" panose="02000600030000020004" pitchFamily="50" charset="0"/>
            </a:endParaRPr>
          </a:p>
          <a:p>
            <a:r>
              <a:rPr lang="en-GB" dirty="0">
                <a:solidFill>
                  <a:schemeClr val="bg1"/>
                </a:solidFill>
                <a:latin typeface="Neutraface Text Book" panose="02000600030000020004" pitchFamily="50" charset="0"/>
              </a:rPr>
              <a:t>R035: Health promotion campaigns</a:t>
            </a:r>
          </a:p>
          <a:p>
            <a:r>
              <a:rPr lang="en-GB" dirty="0">
                <a:solidFill>
                  <a:schemeClr val="bg1"/>
                </a:solidFill>
                <a:latin typeface="Neutraface Text Book" panose="02000600030000020004" pitchFamily="50" charset="0"/>
              </a:rPr>
              <a:t>Controlled Assessment completed in lessons</a:t>
            </a:r>
          </a:p>
          <a:p>
            <a:pPr marL="342900" indent="-342900">
              <a:buFont typeface="Arial" panose="020B0604020202020204" pitchFamily="34" charset="0"/>
              <a:buChar char="•"/>
            </a:pPr>
            <a:r>
              <a:rPr lang="en-GB" dirty="0">
                <a:solidFill>
                  <a:schemeClr val="bg1"/>
                </a:solidFill>
                <a:latin typeface="Neutraface Text Book" panose="02000600030000020004" pitchFamily="50" charset="0"/>
              </a:rPr>
              <a:t>Worth 60 marks / 30% of qualification</a:t>
            </a:r>
          </a:p>
          <a:p>
            <a:pPr marL="342900" indent="-342900">
              <a:buFont typeface="Arial" panose="020B0604020202020204" pitchFamily="34" charset="0"/>
              <a:buChar char="•"/>
            </a:pPr>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4" name="Picture 3">
            <a:extLst>
              <a:ext uri="{FF2B5EF4-FFF2-40B4-BE49-F238E27FC236}">
                <a16:creationId xmlns:a16="http://schemas.microsoft.com/office/drawing/2014/main" id="{2A0E8A16-DB71-4398-A420-F03003CD05D2}"/>
              </a:ext>
            </a:extLst>
          </p:cNvPr>
          <p:cNvPicPr>
            <a:picLocks noChangeAspect="1"/>
          </p:cNvPicPr>
          <p:nvPr/>
        </p:nvPicPr>
        <p:blipFill>
          <a:blip r:embed="rId2"/>
          <a:stretch>
            <a:fillRect/>
          </a:stretch>
        </p:blipFill>
        <p:spPr>
          <a:xfrm>
            <a:off x="7881800" y="3358061"/>
            <a:ext cx="4229744" cy="2634834"/>
          </a:xfrm>
          <a:prstGeom prst="rect">
            <a:avLst/>
          </a:prstGeom>
        </p:spPr>
      </p:pic>
    </p:spTree>
    <p:extLst>
      <p:ext uri="{BB962C8B-B14F-4D97-AF65-F5344CB8AC3E}">
        <p14:creationId xmlns:p14="http://schemas.microsoft.com/office/powerpoint/2010/main" val="2244526908"/>
      </p:ext>
    </p:extLst>
  </p:cSld>
  <p:clrMapOvr>
    <a:masterClrMapping/>
  </p:clrMapOvr>
  <mc:AlternateContent xmlns:mc="http://schemas.openxmlformats.org/markup-compatibility/2006" xmlns:p14="http://schemas.microsoft.com/office/powerpoint/2010/main">
    <mc:Choice Requires="p14">
      <p:transition spd="slow" p14:dur="2000" advTm="15492"/>
    </mc:Choice>
    <mc:Fallback xmlns="">
      <p:transition spd="slow" advTm="154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12168554" cy="1325563"/>
          </a:xfrm>
          <a:prstGeom prst="rect">
            <a:avLst/>
          </a:prstGeom>
        </p:spPr>
        <p:txBody>
          <a:bodyPr vert="horz" lIns="91440" tIns="45720" rIns="91440" bIns="45720" rtlCol="0" anchor="ctr">
            <a:normAutofit fontScale="85000" lnSpcReduction="10000"/>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SKILLS YOU WILL DEVELOP AND WHERE THOSE SKILLS MIGHT TAKE YOU - Why study Health and Social Care?</a:t>
            </a:r>
          </a:p>
        </p:txBody>
      </p:sp>
      <p:sp>
        <p:nvSpPr>
          <p:cNvPr id="7" name="Rectangle 6"/>
          <p:cNvSpPr/>
          <p:nvPr/>
        </p:nvSpPr>
        <p:spPr>
          <a:xfrm>
            <a:off x="0" y="1884691"/>
            <a:ext cx="6260123" cy="3962400"/>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b="1" dirty="0">
              <a:solidFill>
                <a:schemeClr val="bg1"/>
              </a:solidFill>
            </a:endParaRPr>
          </a:p>
          <a:p>
            <a:pPr marL="285750" indent="-285750">
              <a:buFont typeface="Arial" panose="020B0604020202020204" pitchFamily="34" charset="0"/>
              <a:buChar char="•"/>
            </a:pPr>
            <a:r>
              <a:rPr lang="en-GB" sz="1600" b="1" dirty="0">
                <a:solidFill>
                  <a:schemeClr val="bg1"/>
                </a:solidFill>
                <a:latin typeface="Neutraface Text Book" panose="02000600030000020004" pitchFamily="50" charset="0"/>
              </a:rPr>
              <a:t>The Course</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Lots of group conversations</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Independent and team work opportunities</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Assessed through exam and coursework </a:t>
            </a:r>
          </a:p>
          <a:p>
            <a:pPr lvl="1"/>
            <a:endParaRPr lang="en-GB" sz="1600" dirty="0">
              <a:solidFill>
                <a:schemeClr val="bg1"/>
              </a:solidFill>
              <a:latin typeface="Neutraface Text Book" panose="02000600030000020004" pitchFamily="50" charset="0"/>
            </a:endParaRPr>
          </a:p>
          <a:p>
            <a:pPr marL="171450" indent="-171450">
              <a:buFont typeface="Arial" panose="020B0604020202020204" pitchFamily="34" charset="0"/>
              <a:buChar char="•"/>
            </a:pPr>
            <a:r>
              <a:rPr lang="en-GB" sz="1600" b="1" dirty="0">
                <a:solidFill>
                  <a:schemeClr val="bg1"/>
                </a:solidFill>
                <a:latin typeface="Neutraface Text Book" panose="02000600030000020004" pitchFamily="50" charset="0"/>
              </a:rPr>
              <a:t>Skills</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Communication</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Analysis and Evaluation</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Organisation </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Extended writing</a:t>
            </a:r>
          </a:p>
          <a:p>
            <a:pPr marL="742950" lvl="1" indent="-285750">
              <a:buFont typeface="Arial" panose="020B0604020202020204" pitchFamily="34" charset="0"/>
              <a:buChar char="•"/>
            </a:pPr>
            <a:r>
              <a:rPr lang="en-GB" sz="1600" dirty="0">
                <a:solidFill>
                  <a:schemeClr val="bg1"/>
                </a:solidFill>
                <a:latin typeface="Neutraface Text Book" panose="02000600030000020004" pitchFamily="50" charset="0"/>
              </a:rPr>
              <a:t>Presenting a health promotion campaign</a:t>
            </a:r>
          </a:p>
          <a:p>
            <a:pPr marL="742950" lvl="1" indent="-285750">
              <a:buFont typeface="Arial" panose="020B0604020202020204" pitchFamily="34" charset="0"/>
              <a:buChar char="•"/>
            </a:pPr>
            <a:endParaRPr lang="en-GB" sz="1600" b="1" dirty="0">
              <a:solidFill>
                <a:schemeClr val="bg1"/>
              </a:solidFill>
              <a:latin typeface="Neutraface Text Book" panose="02000600030000020004" pitchFamily="50" charset="0"/>
            </a:endParaRPr>
          </a:p>
          <a:p>
            <a:pPr marL="171450" indent="-171450">
              <a:buFont typeface="Arial" panose="020B0604020202020204" pitchFamily="34" charset="0"/>
              <a:buChar char="•"/>
            </a:pPr>
            <a:r>
              <a:rPr lang="en-GB" sz="1600" b="1" dirty="0">
                <a:solidFill>
                  <a:schemeClr val="bg1"/>
                </a:solidFill>
                <a:latin typeface="Neutraface Text Book" panose="02000600030000020004" pitchFamily="50" charset="0"/>
              </a:rPr>
              <a:t>Note</a:t>
            </a:r>
          </a:p>
          <a:p>
            <a:pPr marL="628650" lvl="1" indent="-171450">
              <a:buFont typeface="Arial" panose="020B0604020202020204" pitchFamily="34" charset="0"/>
              <a:buChar char="•"/>
            </a:pPr>
            <a:r>
              <a:rPr lang="en-GB" sz="1600" dirty="0">
                <a:solidFill>
                  <a:schemeClr val="bg1"/>
                </a:solidFill>
                <a:latin typeface="Neutraface Text Book" panose="02000600030000020004" pitchFamily="50" charset="0"/>
                <a:cs typeface="Arial" panose="020B0604020202020204" pitchFamily="34" charset="0"/>
              </a:rPr>
              <a:t>You will need to be good at working independently and managing your time well </a:t>
            </a:r>
          </a:p>
          <a:p>
            <a:pPr marL="285750" indent="-285750">
              <a:buFont typeface="Arial" panose="020B0604020202020204" pitchFamily="34" charset="0"/>
              <a:buChar char="•"/>
            </a:pPr>
            <a:endParaRPr lang="en-GB" sz="1600" dirty="0">
              <a:solidFill>
                <a:schemeClr val="bg1"/>
              </a:solidFill>
              <a:latin typeface="Neutraface Text Book" panose="02000600030000020004" pitchFamily="50" charset="0"/>
            </a:endParaRPr>
          </a:p>
          <a:p>
            <a:pPr algn="ctr"/>
            <a:endParaRPr lang="en-GB" sz="1600" dirty="0">
              <a:solidFill>
                <a:schemeClr val="bg1"/>
              </a:solidFill>
            </a:endParaRPr>
          </a:p>
        </p:txBody>
      </p:sp>
      <p:pic>
        <p:nvPicPr>
          <p:cNvPr id="2" name="Picture 1">
            <a:extLst>
              <a:ext uri="{FF2B5EF4-FFF2-40B4-BE49-F238E27FC236}">
                <a16:creationId xmlns:a16="http://schemas.microsoft.com/office/drawing/2014/main" id="{307709C3-AA02-4562-9785-22684429167B}"/>
              </a:ext>
            </a:extLst>
          </p:cNvPr>
          <p:cNvPicPr>
            <a:picLocks noChangeAspect="1"/>
          </p:cNvPicPr>
          <p:nvPr/>
        </p:nvPicPr>
        <p:blipFill>
          <a:blip r:embed="rId2"/>
          <a:stretch>
            <a:fillRect/>
          </a:stretch>
        </p:blipFill>
        <p:spPr>
          <a:xfrm>
            <a:off x="6260123" y="2457704"/>
            <a:ext cx="5908430" cy="3538137"/>
          </a:xfrm>
          <a:prstGeom prst="rect">
            <a:avLst/>
          </a:prstGeom>
        </p:spPr>
      </p:pic>
    </p:spTree>
    <p:extLst>
      <p:ext uri="{BB962C8B-B14F-4D97-AF65-F5344CB8AC3E}">
        <p14:creationId xmlns:p14="http://schemas.microsoft.com/office/powerpoint/2010/main" val="2438406026"/>
      </p:ext>
    </p:extLst>
  </p:cSld>
  <p:clrMapOvr>
    <a:masterClrMapping/>
  </p:clrMapOvr>
  <mc:AlternateContent xmlns:mc="http://schemas.openxmlformats.org/markup-compatibility/2006" xmlns:p14="http://schemas.microsoft.com/office/powerpoint/2010/main">
    <mc:Choice Requires="p14">
      <p:transition spd="slow" p14:dur="2000" advTm="8807"/>
    </mc:Choice>
    <mc:Fallback xmlns="">
      <p:transition spd="slow" advTm="880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48BE1CE722924286A021D7C1F67EFD" ma:contentTypeVersion="12" ma:contentTypeDescription="Create a new document." ma:contentTypeScope="" ma:versionID="30145dfac6f495441aefb88971645c99">
  <xsd:schema xmlns:xsd="http://www.w3.org/2001/XMLSchema" xmlns:xs="http://www.w3.org/2001/XMLSchema" xmlns:p="http://schemas.microsoft.com/office/2006/metadata/properties" xmlns:ns3="31a5491a-6e3b-4174-b3dd-90a7d28a3ea0" xmlns:ns4="23b65b97-ebf7-48df-8492-61ba59d93e82" targetNamespace="http://schemas.microsoft.com/office/2006/metadata/properties" ma:root="true" ma:fieldsID="6b4e29eff1d2f81542fa9882ab676b24" ns3:_="" ns4:_="">
    <xsd:import namespace="31a5491a-6e3b-4174-b3dd-90a7d28a3ea0"/>
    <xsd:import namespace="23b65b97-ebf7-48df-8492-61ba59d93e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5491a-6e3b-4174-b3dd-90a7d28a3e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65b97-ebf7-48df-8492-61ba59d93e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D7A25C-EDC6-4925-A78A-BAE0AD576182}">
  <ds:schemaRefs>
    <ds:schemaRef ds:uri="http://schemas.microsoft.com/sharepoint/v3/contenttype/forms"/>
  </ds:schemaRefs>
</ds:datastoreItem>
</file>

<file path=customXml/itemProps2.xml><?xml version="1.0" encoding="utf-8"?>
<ds:datastoreItem xmlns:ds="http://schemas.openxmlformats.org/officeDocument/2006/customXml" ds:itemID="{2F26B41F-C837-4C8B-9EB8-32D9DA35D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5491a-6e3b-4174-b3dd-90a7d28a3ea0"/>
    <ds:schemaRef ds:uri="23b65b97-ebf7-48df-8492-61ba59d93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1E6CE-B095-4BE1-8E72-85F7E8757E9E}">
  <ds:schemaRefs>
    <ds:schemaRef ds:uri="31a5491a-6e3b-4174-b3dd-90a7d28a3ea0"/>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23b65b97-ebf7-48df-8492-61ba59d93e82"/>
  </ds:schemaRefs>
</ds:datastoreItem>
</file>

<file path=docProps/app.xml><?xml version="1.0" encoding="utf-8"?>
<Properties xmlns="http://schemas.openxmlformats.org/officeDocument/2006/extended-properties" xmlns:vt="http://schemas.openxmlformats.org/officeDocument/2006/docPropsVTypes">
  <Template>Office Theme</Template>
  <TotalTime>4345</TotalTime>
  <Words>1070</Words>
  <Application>Microsoft Office PowerPoint</Application>
  <PresentationFormat>Widescreen</PresentationFormat>
  <Paragraphs>105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Neutraface Text</vt:lpstr>
      <vt:lpstr>Neutraface Text Book</vt:lpstr>
      <vt:lpstr>Segoe UI</vt:lpstr>
      <vt:lpstr>Office Theme</vt:lpstr>
      <vt:lpstr>Level 1 / 2  Health and Social</vt:lpstr>
      <vt:lpstr>PowerPoint Presentation</vt:lpstr>
      <vt:lpstr>PowerPoint Presentation</vt:lpstr>
      <vt:lpstr>PowerPoint Presentation</vt:lpstr>
      <vt:lpstr>PowerPoint Presentation</vt:lpstr>
      <vt:lpstr>PowerPoint Presentation</vt:lpstr>
      <vt:lpstr>  </vt:lpstr>
      <vt:lpstr>HOW YOU WILL BE ASSESSED</vt:lpstr>
      <vt:lpstr>PowerPoint Presentation</vt:lpstr>
      <vt:lpstr>PowerPoint Presentation</vt:lpstr>
      <vt:lpstr>PowerPoint Presentation</vt:lpstr>
      <vt:lpstr>PowerPoint Presentation</vt:lpstr>
      <vt:lpstr>We look forward to welcoming you on our course. We are happy to answer any questions you may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 JM</dc:creator>
  <cp:lastModifiedBy>Derwent, SS (Staff, Parks House)</cp:lastModifiedBy>
  <cp:revision>138</cp:revision>
  <dcterms:created xsi:type="dcterms:W3CDTF">2016-09-01T20:17:50Z</dcterms:created>
  <dcterms:modified xsi:type="dcterms:W3CDTF">2022-02-01T12:01:33Z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0x0101001F48BE1CE722924286A021D7C1F67EFD</vt:lpwstr>
  </property>
</Properties>
</file>